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80" r:id="rId1"/>
    <p:sldMasterId id="2147483667" r:id="rId2"/>
  </p:sldMasterIdLst>
  <p:notesMasterIdLst>
    <p:notesMasterId r:id="rId38"/>
  </p:notesMasterIdLst>
  <p:sldIdLst>
    <p:sldId id="256" r:id="rId3"/>
    <p:sldId id="257" r:id="rId4"/>
    <p:sldId id="303" r:id="rId5"/>
    <p:sldId id="304" r:id="rId6"/>
    <p:sldId id="260" r:id="rId7"/>
    <p:sldId id="262" r:id="rId8"/>
    <p:sldId id="263" r:id="rId9"/>
    <p:sldId id="264" r:id="rId10"/>
    <p:sldId id="265" r:id="rId11"/>
    <p:sldId id="266" r:id="rId12"/>
    <p:sldId id="267" r:id="rId13"/>
    <p:sldId id="268" r:id="rId14"/>
    <p:sldId id="305" r:id="rId15"/>
    <p:sldId id="306" r:id="rId16"/>
    <p:sldId id="307" r:id="rId17"/>
    <p:sldId id="272" r:id="rId18"/>
    <p:sldId id="273" r:id="rId19"/>
    <p:sldId id="274" r:id="rId20"/>
    <p:sldId id="275" r:id="rId21"/>
    <p:sldId id="280" r:id="rId22"/>
    <p:sldId id="281" r:id="rId23"/>
    <p:sldId id="282" r:id="rId24"/>
    <p:sldId id="283" r:id="rId25"/>
    <p:sldId id="284" r:id="rId26"/>
    <p:sldId id="285" r:id="rId27"/>
    <p:sldId id="286" r:id="rId28"/>
    <p:sldId id="287" r:id="rId29"/>
    <p:sldId id="288" r:id="rId30"/>
    <p:sldId id="289" r:id="rId31"/>
    <p:sldId id="292" r:id="rId32"/>
    <p:sldId id="298" r:id="rId33"/>
    <p:sldId id="299" r:id="rId34"/>
    <p:sldId id="300" r:id="rId35"/>
    <p:sldId id="308" r:id="rId36"/>
    <p:sldId id="309" r:id="rId37"/>
  </p:sldIdLst>
  <p:sldSz cx="9144000" cy="6858000" type="screen4x3"/>
  <p:notesSz cx="6858000" cy="9144000"/>
  <p:defaultTextStyle>
    <a:lvl1pPr>
      <a:defRPr sz="2400">
        <a:latin typeface="+mj-lt"/>
        <a:ea typeface="+mj-ea"/>
        <a:cs typeface="+mj-cs"/>
        <a:sym typeface="Helvetica Neue"/>
      </a:defRPr>
    </a:lvl1pPr>
    <a:lvl2pPr>
      <a:defRPr sz="2400">
        <a:latin typeface="+mj-lt"/>
        <a:ea typeface="+mj-ea"/>
        <a:cs typeface="+mj-cs"/>
        <a:sym typeface="Helvetica Neue"/>
      </a:defRPr>
    </a:lvl2pPr>
    <a:lvl3pPr>
      <a:defRPr sz="2400">
        <a:latin typeface="+mj-lt"/>
        <a:ea typeface="+mj-ea"/>
        <a:cs typeface="+mj-cs"/>
        <a:sym typeface="Helvetica Neue"/>
      </a:defRPr>
    </a:lvl3pPr>
    <a:lvl4pPr>
      <a:defRPr sz="2400">
        <a:latin typeface="+mj-lt"/>
        <a:ea typeface="+mj-ea"/>
        <a:cs typeface="+mj-cs"/>
        <a:sym typeface="Helvetica Neue"/>
      </a:defRPr>
    </a:lvl4pPr>
    <a:lvl5pPr>
      <a:defRPr sz="2400">
        <a:latin typeface="+mj-lt"/>
        <a:ea typeface="+mj-ea"/>
        <a:cs typeface="+mj-cs"/>
        <a:sym typeface="Helvetica Neue"/>
      </a:defRPr>
    </a:lvl5pPr>
    <a:lvl6pPr>
      <a:defRPr sz="2400">
        <a:latin typeface="+mj-lt"/>
        <a:ea typeface="+mj-ea"/>
        <a:cs typeface="+mj-cs"/>
        <a:sym typeface="Helvetica Neue"/>
      </a:defRPr>
    </a:lvl6pPr>
    <a:lvl7pPr>
      <a:defRPr sz="2400">
        <a:latin typeface="+mj-lt"/>
        <a:ea typeface="+mj-ea"/>
        <a:cs typeface="+mj-cs"/>
        <a:sym typeface="Helvetica Neue"/>
      </a:defRPr>
    </a:lvl7pPr>
    <a:lvl8pPr>
      <a:defRPr sz="2400">
        <a:latin typeface="+mj-lt"/>
        <a:ea typeface="+mj-ea"/>
        <a:cs typeface="+mj-cs"/>
        <a:sym typeface="Helvetica Neue"/>
      </a:defRPr>
    </a:lvl8pPr>
    <a:lvl9pPr>
      <a:defRPr sz="2400">
        <a:latin typeface="+mj-lt"/>
        <a:ea typeface="+mj-ea"/>
        <a:cs typeface="+mj-cs"/>
        <a:sym typeface="Helvetica Neue"/>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yrtille Montaud" initials="MM" lastIdx="2" clrIdx="0">
    <p:extLst/>
  </p:cmAuthor>
  <p:cmAuthor id="2" name="Space Mattia" initials="SM" lastIdx="1" clrIdx="1">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940675A-B579-460E-94D1-54222C63F5DA}">
  <a:tblStyle styleId="{4C3C2611-4C71-4FC5-86AE-919BDF0F9419}" styleName="">
    <a:tblBg/>
    <a:wholeTbl>
      <a:tcTxStyle b="on" i="on">
        <a:fontRef idx="major">
          <a:srgbClr val="000000"/>
        </a:fontRef>
        <a:srgbClr val="000000"/>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E7F3F4"/>
          </a:solidFill>
        </a:fill>
      </a:tcStyle>
    </a:wholeTbl>
    <a:band2H>
      <a:tcTxStyle/>
      <a:tcStyle>
        <a:tcBdr/>
        <a:fill>
          <a:solidFill>
            <a:srgbClr val="F3F9FA"/>
          </a:solidFill>
        </a:fill>
      </a:tcStyle>
    </a:band2H>
    <a:firstCol>
      <a:tcTxStyle b="on" i="on">
        <a:fontRef idx="major">
          <a:srgbClr val="FFFFFF"/>
        </a:fontRef>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BBE0E3"/>
          </a:solidFill>
        </a:fill>
      </a:tcStyle>
    </a:firstCol>
    <a:lastRow>
      <a:tcTxStyle b="on" i="on">
        <a:fontRef idx="major">
          <a:srgbClr val="FFFFFF"/>
        </a:fontRef>
        <a:srgbClr val="FFFFFF"/>
      </a:tcTxStyle>
      <a:tcStyle>
        <a:tcBdr>
          <a:left>
            <a:ln w="12700" cap="flat">
              <a:solidFill>
                <a:srgbClr val="FFFFFF"/>
              </a:solidFill>
              <a:prstDash val="solid"/>
              <a:bevel/>
            </a:ln>
          </a:left>
          <a:right>
            <a:ln w="12700" cap="flat">
              <a:solidFill>
                <a:srgbClr val="FFFFFF"/>
              </a:solidFill>
              <a:prstDash val="solid"/>
              <a:bevel/>
            </a:ln>
          </a:right>
          <a:top>
            <a:ln w="381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BBE0E3"/>
          </a:solidFill>
        </a:fill>
      </a:tcStyle>
    </a:lastRow>
    <a:firstRow>
      <a:tcTxStyle b="on" i="on">
        <a:fontRef idx="major">
          <a:srgbClr val="FFFFFF"/>
        </a:fontRef>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381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BBE0E3"/>
          </a:solidFill>
        </a:fill>
      </a:tcStyle>
    </a:firstRow>
  </a:tblStyle>
  <a:tblStyle styleId="{C7B018BB-80A7-4F77-B60F-C8B233D01FF8}" styleName="">
    <a:tblBg/>
    <a:wholeTbl>
      <a:tcTxStyle b="on" i="on">
        <a:fontRef idx="major">
          <a:srgbClr val="000000"/>
        </a:fontRef>
        <a:srgbClr val="000000"/>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DBDBDB"/>
          </a:solidFill>
        </a:fill>
      </a:tcStyle>
    </a:wholeTbl>
    <a:band2H>
      <a:tcTxStyle/>
      <a:tcStyle>
        <a:tcBdr/>
        <a:fill>
          <a:solidFill>
            <a:srgbClr val="EEEEEE"/>
          </a:solidFill>
        </a:fill>
      </a:tcStyle>
    </a:band2H>
    <a:firstCol>
      <a:tcTxStyle b="on" i="on">
        <a:fontRef idx="major">
          <a:srgbClr val="FFFFFF"/>
        </a:fontRef>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8F8F8F"/>
          </a:solidFill>
        </a:fill>
      </a:tcStyle>
    </a:firstCol>
    <a:lastRow>
      <a:tcTxStyle b="on" i="on">
        <a:fontRef idx="major">
          <a:srgbClr val="FFFFFF"/>
        </a:fontRef>
        <a:srgbClr val="FFFFFF"/>
      </a:tcTxStyle>
      <a:tcStyle>
        <a:tcBdr>
          <a:left>
            <a:ln w="12700" cap="flat">
              <a:solidFill>
                <a:srgbClr val="FFFFFF"/>
              </a:solidFill>
              <a:prstDash val="solid"/>
              <a:bevel/>
            </a:ln>
          </a:left>
          <a:right>
            <a:ln w="12700" cap="flat">
              <a:solidFill>
                <a:srgbClr val="FFFFFF"/>
              </a:solidFill>
              <a:prstDash val="solid"/>
              <a:bevel/>
            </a:ln>
          </a:right>
          <a:top>
            <a:ln w="381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8F8F8F"/>
          </a:solidFill>
        </a:fill>
      </a:tcStyle>
    </a:lastRow>
    <a:firstRow>
      <a:tcTxStyle b="on" i="on">
        <a:fontRef idx="major">
          <a:srgbClr val="FFFFFF"/>
        </a:fontRef>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381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8F8F8F"/>
          </a:solidFill>
        </a:fill>
      </a:tcStyle>
    </a:firstRow>
  </a:tblStyle>
  <a:tblStyle styleId="{EEE7283C-3CF3-47DC-8721-378D4A62B228}" styleName="">
    <a:tblBg/>
    <a:wholeTbl>
      <a:tcTxStyle b="on" i="on">
        <a:fontRef idx="major">
          <a:srgbClr val="000000"/>
        </a:fontRef>
        <a:srgbClr val="000000"/>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CCCCD9"/>
          </a:solidFill>
        </a:fill>
      </a:tcStyle>
    </a:wholeTbl>
    <a:band2H>
      <a:tcTxStyle/>
      <a:tcStyle>
        <a:tcBdr/>
        <a:fill>
          <a:solidFill>
            <a:srgbClr val="E7E7ED"/>
          </a:solidFill>
        </a:fill>
      </a:tcStyle>
    </a:band2H>
    <a:firstCol>
      <a:tcTxStyle b="on" i="on">
        <a:fontRef idx="major">
          <a:srgbClr val="FFFFFF"/>
        </a:fontRef>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2D2D8A"/>
          </a:solidFill>
        </a:fill>
      </a:tcStyle>
    </a:firstCol>
    <a:lastRow>
      <a:tcTxStyle b="on" i="on">
        <a:fontRef idx="major">
          <a:srgbClr val="FFFFFF"/>
        </a:fontRef>
        <a:srgbClr val="FFFFFF"/>
      </a:tcTxStyle>
      <a:tcStyle>
        <a:tcBdr>
          <a:left>
            <a:ln w="12700" cap="flat">
              <a:solidFill>
                <a:srgbClr val="FFFFFF"/>
              </a:solidFill>
              <a:prstDash val="solid"/>
              <a:bevel/>
            </a:ln>
          </a:left>
          <a:right>
            <a:ln w="12700" cap="flat">
              <a:solidFill>
                <a:srgbClr val="FFFFFF"/>
              </a:solidFill>
              <a:prstDash val="solid"/>
              <a:bevel/>
            </a:ln>
          </a:right>
          <a:top>
            <a:ln w="381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2D2D8A"/>
          </a:solidFill>
        </a:fill>
      </a:tcStyle>
    </a:lastRow>
    <a:firstRow>
      <a:tcTxStyle b="on" i="on">
        <a:fontRef idx="major">
          <a:srgbClr val="FFFFFF"/>
        </a:fontRef>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381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2D2D8A"/>
          </a:solidFill>
        </a:fill>
      </a:tcStyle>
    </a:firstRow>
  </a:tblStyle>
  <a:tblStyle styleId="{CF821DB8-F4EB-4A41-A1BA-3FCAFE7338EE}" styleName="">
    <a:tblBg/>
    <a:wholeTbl>
      <a:tcTxStyle b="on" i="on">
        <a:fontRef idx="major">
          <a:srgbClr val="000000"/>
        </a:fontRef>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6E6E6"/>
          </a:solidFill>
        </a:fill>
      </a:tcStyle>
    </a:wholeTbl>
    <a:band2H>
      <a:tcTxStyle/>
      <a:tcStyle>
        <a:tcBdr/>
        <a:fill>
          <a:solidFill>
            <a:srgbClr val="FFFFFF"/>
          </a:solidFill>
        </a:fill>
      </a:tcStyle>
    </a:band2H>
    <a:firstCol>
      <a:tcTxStyle b="on" i="on">
        <a:fontRef idx="major">
          <a:srgbClr val="FFFFFF"/>
        </a:fontRef>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BBE0E3"/>
          </a:solidFill>
        </a:fill>
      </a:tcStyle>
    </a:firstCol>
    <a:lastRow>
      <a:tcTxStyle b="on" i="on">
        <a:fontRef idx="major">
          <a:srgbClr val="000000"/>
        </a:fontRef>
        <a:srgbClr val="000000"/>
      </a:tcTxStyle>
      <a:tcStyle>
        <a:tcBdr>
          <a:left>
            <a:ln w="12700" cap="flat">
              <a:noFill/>
              <a:miter lim="400000"/>
            </a:ln>
          </a:left>
          <a:right>
            <a:ln w="12700" cap="flat">
              <a:noFill/>
              <a:miter lim="400000"/>
            </a:ln>
          </a:right>
          <a:top>
            <a:ln w="50800" cap="flat">
              <a:solidFill>
                <a:srgbClr val="000000"/>
              </a:solidFill>
              <a:prstDash val="solid"/>
              <a:bevel/>
            </a:ln>
          </a:top>
          <a:bottom>
            <a:ln w="25400" cap="flat">
              <a:solidFill>
                <a:srgbClr val="000000"/>
              </a:solidFill>
              <a:prstDash val="solid"/>
              <a:bevel/>
            </a:ln>
          </a:bottom>
          <a:insideH>
            <a:ln w="12700" cap="flat">
              <a:noFill/>
              <a:miter lim="400000"/>
            </a:ln>
          </a:insideH>
          <a:insideV>
            <a:ln w="12700" cap="flat">
              <a:noFill/>
              <a:miter lim="400000"/>
            </a:ln>
          </a:insideV>
        </a:tcBdr>
        <a:fill>
          <a:solidFill>
            <a:srgbClr val="FFFFFF"/>
          </a:solidFill>
        </a:fill>
      </a:tcStyle>
    </a:lastRow>
    <a:firstRow>
      <a:tcTxStyle b="on" i="on">
        <a:fontRef idx="major">
          <a:srgbClr val="FFFFFF"/>
        </a:fontRef>
        <a:srgbClr val="FFFFFF"/>
      </a:tcTxStyle>
      <a:tcStyle>
        <a:tcBdr>
          <a:left>
            <a:ln w="12700" cap="flat">
              <a:noFill/>
              <a:miter lim="400000"/>
            </a:ln>
          </a:left>
          <a:right>
            <a:ln w="12700" cap="flat">
              <a:noFill/>
              <a:miter lim="400000"/>
            </a:ln>
          </a:right>
          <a:top>
            <a:ln w="25400" cap="flat">
              <a:solidFill>
                <a:srgbClr val="000000"/>
              </a:solidFill>
              <a:prstDash val="solid"/>
              <a:bevel/>
            </a:ln>
          </a:top>
          <a:bottom>
            <a:ln w="25400" cap="flat">
              <a:solidFill>
                <a:srgbClr val="000000"/>
              </a:solidFill>
              <a:prstDash val="solid"/>
              <a:bevel/>
            </a:ln>
          </a:bottom>
          <a:insideH>
            <a:ln w="12700" cap="flat">
              <a:noFill/>
              <a:miter lim="400000"/>
            </a:ln>
          </a:insideH>
          <a:insideV>
            <a:ln w="12700" cap="flat">
              <a:noFill/>
              <a:miter lim="400000"/>
            </a:ln>
          </a:insideV>
        </a:tcBdr>
        <a:fill>
          <a:solidFill>
            <a:srgbClr val="BBE0E3"/>
          </a:solidFill>
        </a:fill>
      </a:tcStyle>
    </a:firstRow>
  </a:tblStyle>
  <a:tblStyle styleId="{33BA23B1-9221-436E-865A-0063620EA4FD}" styleName="">
    <a:tblBg/>
    <a:wholeTbl>
      <a:tcTxStyle b="on" i="on">
        <a:fontRef idx="major">
          <a:srgbClr val="000000"/>
        </a:fontRef>
        <a:srgbClr val="000000"/>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CACACA"/>
          </a:solidFill>
        </a:fill>
      </a:tcStyle>
    </a:wholeTbl>
    <a:band2H>
      <a:tcTxStyle/>
      <a:tcStyle>
        <a:tcBdr/>
        <a:fill>
          <a:solidFill>
            <a:srgbClr val="E6E6E6"/>
          </a:solidFill>
        </a:fill>
      </a:tcStyle>
    </a:band2H>
    <a:firstCol>
      <a:tcTxStyle b="on" i="on">
        <a:fontRef idx="major">
          <a:srgbClr val="FFFFFF"/>
        </a:fontRef>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fill>
      </a:tcStyle>
    </a:firstCol>
    <a:lastRow>
      <a:tcTxStyle b="on" i="on">
        <a:fontRef idx="major">
          <a:srgbClr val="FFFFFF"/>
        </a:fontRef>
        <a:srgbClr val="FFFFFF"/>
      </a:tcTxStyle>
      <a:tcStyle>
        <a:tcBdr>
          <a:left>
            <a:ln w="12700" cap="flat">
              <a:solidFill>
                <a:srgbClr val="FFFFFF"/>
              </a:solidFill>
              <a:prstDash val="solid"/>
              <a:bevel/>
            </a:ln>
          </a:left>
          <a:right>
            <a:ln w="12700" cap="flat">
              <a:solidFill>
                <a:srgbClr val="FFFFFF"/>
              </a:solidFill>
              <a:prstDash val="solid"/>
              <a:bevel/>
            </a:ln>
          </a:right>
          <a:top>
            <a:ln w="381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fill>
      </a:tcStyle>
    </a:lastRow>
    <a:firstRow>
      <a:tcTxStyle b="on" i="on">
        <a:fontRef idx="major">
          <a:srgbClr val="FFFFFF"/>
        </a:fontRef>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381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fill>
      </a:tcStyle>
    </a:firstRow>
  </a:tblStyle>
  <a:tblStyle styleId="{2708684C-4D16-4618-839F-0558EEFCDFE6}" styleName="">
    <a:tblBg/>
    <a:wholeTbl>
      <a:tcTxStyle b="on" i="on">
        <a:fontRef idx="major">
          <a:srgbClr val="000000"/>
        </a:fontRef>
        <a:srgbClr val="000000"/>
      </a:tcTxStyle>
      <a:tcStyle>
        <a:tcBdr>
          <a:left>
            <a:ln w="12700" cap="flat">
              <a:solidFill>
                <a:srgbClr val="000000"/>
              </a:solidFill>
              <a:prstDash val="solid"/>
              <a:bevel/>
            </a:ln>
          </a:left>
          <a:right>
            <a:ln w="12700" cap="flat">
              <a:solidFill>
                <a:srgbClr val="000000"/>
              </a:solidFill>
              <a:prstDash val="solid"/>
              <a:bevel/>
            </a:ln>
          </a:right>
          <a:top>
            <a:ln w="12700" cap="flat">
              <a:solidFill>
                <a:srgbClr val="000000"/>
              </a:solidFill>
              <a:prstDash val="solid"/>
              <a:bevel/>
            </a:ln>
          </a:top>
          <a:bottom>
            <a:ln w="12700" cap="flat">
              <a:solidFill>
                <a:srgbClr val="000000"/>
              </a:solidFill>
              <a:prstDash val="solid"/>
              <a:bevel/>
            </a:ln>
          </a:bottom>
          <a:insideH>
            <a:ln w="12700" cap="flat">
              <a:solidFill>
                <a:srgbClr val="000000"/>
              </a:solidFill>
              <a:prstDash val="solid"/>
              <a:bevel/>
            </a:ln>
          </a:insideH>
          <a:insideV>
            <a:ln w="12700" cap="flat">
              <a:solidFill>
                <a:srgbClr val="000000"/>
              </a:solidFill>
              <a:prstDash val="solid"/>
              <a:bevel/>
            </a:ln>
          </a:insideV>
        </a:tcBdr>
        <a:fill>
          <a:solidFill>
            <a:srgbClr val="000000">
              <a:alpha val="20000"/>
            </a:srgbClr>
          </a:solidFill>
        </a:fill>
      </a:tcStyle>
    </a:wholeTbl>
    <a:band2H>
      <a:tcTxStyle/>
      <a:tcStyle>
        <a:tcBdr/>
        <a:fill>
          <a:solidFill>
            <a:srgbClr val="FFFFFF"/>
          </a:solidFill>
        </a:fill>
      </a:tcStyle>
    </a:band2H>
    <a:firstCol>
      <a:tcTxStyle b="on" i="on">
        <a:fontRef idx="major">
          <a:srgbClr val="000000"/>
        </a:fontRef>
        <a:srgbClr val="000000"/>
      </a:tcTxStyle>
      <a:tcStyle>
        <a:tcBdr>
          <a:left>
            <a:ln w="12700" cap="flat">
              <a:solidFill>
                <a:srgbClr val="000000"/>
              </a:solidFill>
              <a:prstDash val="solid"/>
              <a:bevel/>
            </a:ln>
          </a:left>
          <a:right>
            <a:ln w="12700" cap="flat">
              <a:solidFill>
                <a:srgbClr val="000000"/>
              </a:solidFill>
              <a:prstDash val="solid"/>
              <a:bevel/>
            </a:ln>
          </a:right>
          <a:top>
            <a:ln w="12700" cap="flat">
              <a:solidFill>
                <a:srgbClr val="000000"/>
              </a:solidFill>
              <a:prstDash val="solid"/>
              <a:bevel/>
            </a:ln>
          </a:top>
          <a:bottom>
            <a:ln w="12700" cap="flat">
              <a:solidFill>
                <a:srgbClr val="000000"/>
              </a:solidFill>
              <a:prstDash val="solid"/>
              <a:bevel/>
            </a:ln>
          </a:bottom>
          <a:insideH>
            <a:ln w="12700" cap="flat">
              <a:solidFill>
                <a:srgbClr val="000000"/>
              </a:solidFill>
              <a:prstDash val="solid"/>
              <a:bevel/>
            </a:ln>
          </a:insideH>
          <a:insideV>
            <a:ln w="12700" cap="flat">
              <a:solidFill>
                <a:srgbClr val="000000"/>
              </a:solidFill>
              <a:prstDash val="solid"/>
              <a:bevel/>
            </a:ln>
          </a:insideV>
        </a:tcBdr>
        <a:fill>
          <a:solidFill>
            <a:srgbClr val="000000">
              <a:alpha val="20000"/>
            </a:srgbClr>
          </a:solidFill>
        </a:fill>
      </a:tcStyle>
    </a:firstCol>
    <a:lastRow>
      <a:tcTxStyle b="on" i="on">
        <a:fontRef idx="major">
          <a:srgbClr val="000000"/>
        </a:fontRef>
        <a:srgbClr val="000000"/>
      </a:tcTxStyle>
      <a:tcStyle>
        <a:tcBdr>
          <a:left>
            <a:ln w="12700" cap="flat">
              <a:solidFill>
                <a:srgbClr val="000000"/>
              </a:solidFill>
              <a:prstDash val="solid"/>
              <a:bevel/>
            </a:ln>
          </a:left>
          <a:right>
            <a:ln w="12700" cap="flat">
              <a:solidFill>
                <a:srgbClr val="000000"/>
              </a:solidFill>
              <a:prstDash val="solid"/>
              <a:bevel/>
            </a:ln>
          </a:right>
          <a:top>
            <a:ln w="50800" cap="flat">
              <a:solidFill>
                <a:srgbClr val="000000"/>
              </a:solidFill>
              <a:prstDash val="solid"/>
              <a:bevel/>
            </a:ln>
          </a:top>
          <a:bottom>
            <a:ln w="12700" cap="flat">
              <a:solidFill>
                <a:srgbClr val="000000"/>
              </a:solidFill>
              <a:prstDash val="solid"/>
              <a:bevel/>
            </a:ln>
          </a:bottom>
          <a:insideH>
            <a:ln w="12700" cap="flat">
              <a:solidFill>
                <a:srgbClr val="000000"/>
              </a:solidFill>
              <a:prstDash val="solid"/>
              <a:bevel/>
            </a:ln>
          </a:insideH>
          <a:insideV>
            <a:ln w="12700" cap="flat">
              <a:solidFill>
                <a:srgbClr val="000000"/>
              </a:solidFill>
              <a:prstDash val="solid"/>
              <a:bevel/>
            </a:ln>
          </a:insideV>
        </a:tcBdr>
        <a:fill>
          <a:noFill/>
        </a:fill>
      </a:tcStyle>
    </a:lastRow>
    <a:firstRow>
      <a:tcTxStyle b="on" i="on">
        <a:fontRef idx="major">
          <a:srgbClr val="000000"/>
        </a:fontRef>
        <a:srgbClr val="000000"/>
      </a:tcTxStyle>
      <a:tcStyle>
        <a:tcBdr>
          <a:left>
            <a:ln w="12700" cap="flat">
              <a:solidFill>
                <a:srgbClr val="000000"/>
              </a:solidFill>
              <a:prstDash val="solid"/>
              <a:bevel/>
            </a:ln>
          </a:left>
          <a:right>
            <a:ln w="12700" cap="flat">
              <a:solidFill>
                <a:srgbClr val="000000"/>
              </a:solidFill>
              <a:prstDash val="solid"/>
              <a:bevel/>
            </a:ln>
          </a:right>
          <a:top>
            <a:ln w="12700" cap="flat">
              <a:solidFill>
                <a:srgbClr val="000000"/>
              </a:solidFill>
              <a:prstDash val="solid"/>
              <a:bevel/>
            </a:ln>
          </a:top>
          <a:bottom>
            <a:ln w="25400" cap="flat">
              <a:solidFill>
                <a:srgbClr val="000000"/>
              </a:solidFill>
              <a:prstDash val="solid"/>
              <a:bevel/>
            </a:ln>
          </a:bottom>
          <a:insideH>
            <a:ln w="12700" cap="flat">
              <a:solidFill>
                <a:srgbClr val="000000"/>
              </a:solidFill>
              <a:prstDash val="solid"/>
              <a:bevel/>
            </a:ln>
          </a:insideH>
          <a:insideV>
            <a:ln w="12700" cap="flat">
              <a:solidFill>
                <a:srgbClr val="000000"/>
              </a:solidFill>
              <a:prstDash val="solid"/>
              <a:bevel/>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20"/>
    <p:restoredTop sz="95501" autoAdjust="0"/>
  </p:normalViewPr>
  <p:slideViewPr>
    <p:cSldViewPr>
      <p:cViewPr varScale="1">
        <p:scale>
          <a:sx n="110" d="100"/>
          <a:sy n="110" d="100"/>
        </p:scale>
        <p:origin x="1038" y="10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commentAuthors" Target="commentAuthors.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microsoft.com/office/2015/10/relationships/revisionInfo" Target="revisionInfo.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7" name="Shape 77"/>
          <p:cNvSpPr>
            <a:spLocks noGrp="1" noRot="1" noChangeAspect="1"/>
          </p:cNvSpPr>
          <p:nvPr>
            <p:ph type="sldImg"/>
          </p:nvPr>
        </p:nvSpPr>
        <p:spPr>
          <a:xfrm>
            <a:off x="1143000" y="685800"/>
            <a:ext cx="4572000" cy="3429000"/>
          </a:xfrm>
          <a:prstGeom prst="rect">
            <a:avLst/>
          </a:prstGeom>
        </p:spPr>
        <p:txBody>
          <a:bodyPr/>
          <a:lstStyle/>
          <a:p>
            <a:pPr lvl="0"/>
            <a:endParaRPr/>
          </a:p>
        </p:txBody>
      </p:sp>
      <p:sp>
        <p:nvSpPr>
          <p:cNvPr id="78" name="Shape 78"/>
          <p:cNvSpPr>
            <a:spLocks noGrp="1"/>
          </p:cNvSpPr>
          <p:nvPr>
            <p:ph type="body" sz="quarter" idx="1"/>
          </p:nvPr>
        </p:nvSpPr>
        <p:spPr>
          <a:xfrm>
            <a:off x="914400" y="4343400"/>
            <a:ext cx="5029200" cy="4114800"/>
          </a:xfrm>
          <a:prstGeom prst="rect">
            <a:avLst/>
          </a:prstGeom>
        </p:spPr>
        <p:txBody>
          <a:bodyPr/>
          <a:lstStyle/>
          <a:p>
            <a:pPr lvl="0"/>
            <a:endParaRPr/>
          </a:p>
        </p:txBody>
      </p:sp>
    </p:spTree>
    <p:extLst>
      <p:ext uri="{BB962C8B-B14F-4D97-AF65-F5344CB8AC3E}">
        <p14:creationId xmlns:p14="http://schemas.microsoft.com/office/powerpoint/2010/main" val="421270694"/>
      </p:ext>
    </p:extLst>
  </p:cSld>
  <p:clrMap bg1="lt1" tx1="dk1" bg2="lt2" tx2="dk2" accent1="accent1" accent2="accent2" accent3="accent3" accent4="accent4" accent5="accent5" accent6="accent6" hlink="hlink" folHlink="folHlink"/>
  <p:notesStyle>
    <a:lvl1pPr defTabSz="457200">
      <a:lnSpc>
        <a:spcPct val="117999"/>
      </a:lnSpc>
      <a:defRPr sz="2200">
        <a:latin typeface="+mj-lt"/>
        <a:ea typeface="+mj-ea"/>
        <a:cs typeface="+mj-cs"/>
        <a:sym typeface="Helvetica Neue"/>
      </a:defRPr>
    </a:lvl1pPr>
    <a:lvl2pPr indent="228600" defTabSz="457200">
      <a:lnSpc>
        <a:spcPct val="117999"/>
      </a:lnSpc>
      <a:defRPr sz="2200">
        <a:latin typeface="+mj-lt"/>
        <a:ea typeface="+mj-ea"/>
        <a:cs typeface="+mj-cs"/>
        <a:sym typeface="Helvetica Neue"/>
      </a:defRPr>
    </a:lvl2pPr>
    <a:lvl3pPr indent="457200" defTabSz="457200">
      <a:lnSpc>
        <a:spcPct val="117999"/>
      </a:lnSpc>
      <a:defRPr sz="2200">
        <a:latin typeface="+mj-lt"/>
        <a:ea typeface="+mj-ea"/>
        <a:cs typeface="+mj-cs"/>
        <a:sym typeface="Helvetica Neue"/>
      </a:defRPr>
    </a:lvl3pPr>
    <a:lvl4pPr indent="685800" defTabSz="457200">
      <a:lnSpc>
        <a:spcPct val="117999"/>
      </a:lnSpc>
      <a:defRPr sz="2200">
        <a:latin typeface="+mj-lt"/>
        <a:ea typeface="+mj-ea"/>
        <a:cs typeface="+mj-cs"/>
        <a:sym typeface="Helvetica Neue"/>
      </a:defRPr>
    </a:lvl4pPr>
    <a:lvl5pPr indent="914400" defTabSz="457200">
      <a:lnSpc>
        <a:spcPct val="117999"/>
      </a:lnSpc>
      <a:defRPr sz="2200">
        <a:latin typeface="+mj-lt"/>
        <a:ea typeface="+mj-ea"/>
        <a:cs typeface="+mj-cs"/>
        <a:sym typeface="Helvetica Neue"/>
      </a:defRPr>
    </a:lvl5pPr>
    <a:lvl6pPr indent="1143000" defTabSz="457200">
      <a:lnSpc>
        <a:spcPct val="117999"/>
      </a:lnSpc>
      <a:defRPr sz="2200">
        <a:latin typeface="+mj-lt"/>
        <a:ea typeface="+mj-ea"/>
        <a:cs typeface="+mj-cs"/>
        <a:sym typeface="Helvetica Neue"/>
      </a:defRPr>
    </a:lvl6pPr>
    <a:lvl7pPr indent="1371600" defTabSz="457200">
      <a:lnSpc>
        <a:spcPct val="117999"/>
      </a:lnSpc>
      <a:defRPr sz="2200">
        <a:latin typeface="+mj-lt"/>
        <a:ea typeface="+mj-ea"/>
        <a:cs typeface="+mj-cs"/>
        <a:sym typeface="Helvetica Neue"/>
      </a:defRPr>
    </a:lvl7pPr>
    <a:lvl8pPr indent="1600200" defTabSz="457200">
      <a:lnSpc>
        <a:spcPct val="117999"/>
      </a:lnSpc>
      <a:defRPr sz="2200">
        <a:latin typeface="+mj-lt"/>
        <a:ea typeface="+mj-ea"/>
        <a:cs typeface="+mj-cs"/>
        <a:sym typeface="Helvetica Neue"/>
      </a:defRPr>
    </a:lvl8pPr>
    <a:lvl9pPr indent="1828800" defTabSz="457200">
      <a:lnSpc>
        <a:spcPct val="117999"/>
      </a:lnSpc>
      <a:defRPr sz="2200">
        <a:latin typeface="+mj-lt"/>
        <a:ea typeface="+mj-ea"/>
        <a:cs typeface="+mj-cs"/>
        <a:sym typeface="Helvetica Neue"/>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3" name="Shape 223"/>
          <p:cNvSpPr>
            <a:spLocks noGrp="1" noRot="1" noChangeAspect="1"/>
          </p:cNvSpPr>
          <p:nvPr>
            <p:ph type="sldImg"/>
          </p:nvPr>
        </p:nvSpPr>
        <p:spPr>
          <a:prstGeom prst="rect">
            <a:avLst/>
          </a:prstGeom>
        </p:spPr>
        <p:txBody>
          <a:bodyPr/>
          <a:lstStyle/>
          <a:p>
            <a:pPr lvl="0"/>
            <a:endParaRPr/>
          </a:p>
        </p:txBody>
      </p:sp>
      <p:sp>
        <p:nvSpPr>
          <p:cNvPr id="224" name="Shape 224"/>
          <p:cNvSpPr>
            <a:spLocks noGrp="1"/>
          </p:cNvSpPr>
          <p:nvPr>
            <p:ph type="body" sz="quarter" idx="1"/>
          </p:nvPr>
        </p:nvSpPr>
        <p:spPr>
          <a:prstGeom prst="rect">
            <a:avLst/>
          </a:prstGeom>
        </p:spPr>
        <p:txBody>
          <a:bodyPr/>
          <a:lstStyle/>
          <a:p>
            <a:pPr lvl="0" defTabSz="914400">
              <a:lnSpc>
                <a:spcPct val="100000"/>
              </a:lnSpc>
              <a:defRPr sz="1800"/>
            </a:pPr>
            <a:r>
              <a:rPr sz="1200">
                <a:latin typeface="Calibri"/>
                <a:ea typeface="Calibri"/>
                <a:cs typeface="Calibri"/>
                <a:sym typeface="Calibri"/>
              </a:rPr>
              <a:t>Ne </a:t>
            </a:r>
            <a:r>
              <a:rPr sz="1200" u="sng">
                <a:latin typeface="Calibri"/>
                <a:ea typeface="Calibri"/>
                <a:cs typeface="Calibri"/>
                <a:sym typeface="Calibri"/>
              </a:rPr>
              <a:t>pas</a:t>
            </a:r>
            <a:r>
              <a:rPr sz="1200">
                <a:latin typeface="Calibri"/>
                <a:ea typeface="Calibri"/>
                <a:cs typeface="Calibri"/>
                <a:sym typeface="Calibri"/>
              </a:rPr>
              <a:t> utiliser de serpillères pour les déversements de fluides corporels tant que :</a:t>
            </a:r>
          </a:p>
          <a:p>
            <a:pPr lvl="1" indent="457200" defTabSz="914400">
              <a:lnSpc>
                <a:spcPct val="100000"/>
              </a:lnSpc>
              <a:defRPr sz="1800"/>
            </a:pPr>
            <a:r>
              <a:rPr sz="1200">
                <a:latin typeface="Calibri"/>
                <a:ea typeface="Calibri"/>
                <a:cs typeface="Calibri"/>
                <a:sym typeface="Calibri"/>
              </a:rPr>
              <a:t>les débris visibles n'ont pas été enlevés et </a:t>
            </a:r>
          </a:p>
          <a:p>
            <a:pPr lvl="1" indent="457200" defTabSz="914400">
              <a:lnSpc>
                <a:spcPct val="100000"/>
              </a:lnSpc>
              <a:defRPr sz="1800"/>
            </a:pPr>
            <a:r>
              <a:rPr sz="1200">
                <a:latin typeface="Calibri"/>
                <a:ea typeface="Calibri"/>
                <a:cs typeface="Calibri"/>
                <a:sym typeface="Calibri"/>
              </a:rPr>
              <a:t>la surface n'a pas été désinfectée une fois la contamination éliminée</a:t>
            </a:r>
          </a:p>
          <a:p>
            <a:pPr lvl="0" defTabSz="914400">
              <a:lnSpc>
                <a:spcPct val="100000"/>
              </a:lnSpc>
              <a:defRPr sz="1800"/>
            </a:pPr>
            <a:endParaRPr sz="1200">
              <a:latin typeface="Calibri"/>
              <a:ea typeface="Calibri"/>
              <a:cs typeface="Calibri"/>
              <a:sym typeface="Calibri"/>
            </a:endParaRPr>
          </a:p>
          <a:p>
            <a:pPr lvl="0" defTabSz="914400">
              <a:lnSpc>
                <a:spcPct val="100000"/>
              </a:lnSpc>
              <a:defRPr sz="1800"/>
            </a:pPr>
            <a:endParaRPr sz="1200">
              <a:latin typeface="Calibri"/>
              <a:ea typeface="Calibri"/>
              <a:cs typeface="Calibri"/>
              <a:sym typeface="Calibri"/>
            </a:endParaRPr>
          </a:p>
        </p:txBody>
      </p:sp>
    </p:spTree>
    <p:extLst>
      <p:ext uri="{BB962C8B-B14F-4D97-AF65-F5344CB8AC3E}">
        <p14:creationId xmlns:p14="http://schemas.microsoft.com/office/powerpoint/2010/main" val="383413336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1613B925-1FDA-48A2-9E10-9674E8AE2554}" type="datetimeFigureOut">
              <a:rPr lang="en-GB" smtClean="0"/>
              <a:pPr/>
              <a:t>13/06/2018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EA9456D-4DF2-4FD6-99B2-7C0F930CD2F7}" type="slidenum">
              <a:rPr lang="en-GB" smtClean="0"/>
              <a:pPr/>
              <a:t>‹#›</a:t>
            </a:fld>
            <a:endParaRPr lang="en-GB"/>
          </a:p>
        </p:txBody>
      </p:sp>
    </p:spTree>
    <p:extLst>
      <p:ext uri="{BB962C8B-B14F-4D97-AF65-F5344CB8AC3E}">
        <p14:creationId xmlns:p14="http://schemas.microsoft.com/office/powerpoint/2010/main" val="316681561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1613B925-1FDA-48A2-9E10-9674E8AE2554}" type="datetimeFigureOut">
              <a:rPr lang="en-GB" smtClean="0"/>
              <a:pPr/>
              <a:t>13/06/2018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EA9456D-4DF2-4FD6-99B2-7C0F930CD2F7}" type="slidenum">
              <a:rPr lang="en-GB" smtClean="0"/>
              <a:pPr/>
              <a:t>‹#›</a:t>
            </a:fld>
            <a:endParaRPr lang="en-GB"/>
          </a:p>
        </p:txBody>
      </p:sp>
    </p:spTree>
    <p:extLst>
      <p:ext uri="{BB962C8B-B14F-4D97-AF65-F5344CB8AC3E}">
        <p14:creationId xmlns:p14="http://schemas.microsoft.com/office/powerpoint/2010/main" val="89912931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1613B925-1FDA-48A2-9E10-9674E8AE2554}" type="datetimeFigureOut">
              <a:rPr lang="en-GB" smtClean="0"/>
              <a:pPr/>
              <a:t>13/06/2018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EA9456D-4DF2-4FD6-99B2-7C0F930CD2F7}" type="slidenum">
              <a:rPr lang="en-GB" smtClean="0"/>
              <a:pPr/>
              <a:t>‹#›</a:t>
            </a:fld>
            <a:endParaRPr lang="en-GB"/>
          </a:p>
        </p:txBody>
      </p:sp>
    </p:spTree>
    <p:extLst>
      <p:ext uri="{BB962C8B-B14F-4D97-AF65-F5344CB8AC3E}">
        <p14:creationId xmlns:p14="http://schemas.microsoft.com/office/powerpoint/2010/main" val="429034729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 name="Shape 148"/>
          <p:cNvSpPr>
            <a:spLocks noChangeArrowheads="1"/>
          </p:cNvSpPr>
          <p:nvPr userDrawn="1"/>
        </p:nvSpPr>
        <p:spPr bwMode="auto">
          <a:xfrm>
            <a:off x="0" y="6096000"/>
            <a:ext cx="9144000" cy="762000"/>
          </a:xfrm>
          <a:prstGeom prst="rect">
            <a:avLst/>
          </a:prstGeom>
          <a:solidFill>
            <a:srgbClr val="0070C0"/>
          </a:solidFill>
          <a:ln>
            <a:noFill/>
          </a:ln>
          <a:extLst>
            <a:ext uri="{91240B29-F687-4F45-9708-019B960494DF}">
              <a14:hiddenLine xmlns:a14="http://schemas.microsoft.com/office/drawing/2010/main" w="12700">
                <a:solidFill>
                  <a:srgbClr val="000000"/>
                </a:solidFill>
                <a:miter lim="400000"/>
                <a:headEnd/>
                <a:tailEnd/>
              </a14:hiddenLine>
            </a:ext>
          </a:extLst>
        </p:spPr>
        <p:txBody>
          <a:bodyPr lIns="0" tIns="0" rIns="0" bIns="0" anchor="ctr"/>
          <a:lstStyle/>
          <a:p>
            <a:pPr algn="ctr"/>
            <a:endParaRPr lang="en-US" sz="1400">
              <a:solidFill>
                <a:srgbClr val="FFFFFF"/>
              </a:solidFill>
              <a:cs typeface="Calibri" pitchFamily="34" charset="0"/>
              <a:sym typeface="Calibri" pitchFamily="34" charset="0"/>
            </a:endParaRPr>
          </a:p>
        </p:txBody>
      </p:sp>
      <p:grpSp>
        <p:nvGrpSpPr>
          <p:cNvPr id="5" name="Group 147"/>
          <p:cNvGrpSpPr>
            <a:grpSpLocks noChangeAspect="1"/>
          </p:cNvGrpSpPr>
          <p:nvPr userDrawn="1"/>
        </p:nvGrpSpPr>
        <p:grpSpPr bwMode="auto">
          <a:xfrm>
            <a:off x="133350" y="6173788"/>
            <a:ext cx="1619250" cy="608012"/>
            <a:chOff x="0" y="0"/>
            <a:chExt cx="2838178" cy="923698"/>
          </a:xfrm>
        </p:grpSpPr>
        <p:sp>
          <p:nvSpPr>
            <p:cNvPr id="6" name="Shape 145"/>
            <p:cNvSpPr>
              <a:spLocks noChangeArrowheads="1"/>
            </p:cNvSpPr>
            <p:nvPr/>
          </p:nvSpPr>
          <p:spPr bwMode="auto">
            <a:xfrm>
              <a:off x="0" y="0"/>
              <a:ext cx="2838179" cy="923699"/>
            </a:xfrm>
            <a:prstGeom prst="rect">
              <a:avLst/>
            </a:prstGeom>
            <a:solidFill>
              <a:srgbClr val="0070C0"/>
            </a:solidFill>
            <a:ln>
              <a:noFill/>
            </a:ln>
            <a:extLst>
              <a:ext uri="{91240B29-F687-4F45-9708-019B960494DF}">
                <a14:hiddenLine xmlns:a14="http://schemas.microsoft.com/office/drawing/2010/main" w="12700">
                  <a:solidFill>
                    <a:srgbClr val="000000"/>
                  </a:solidFill>
                  <a:miter lim="400000"/>
                  <a:headEnd/>
                  <a:tailEnd/>
                </a14:hiddenLine>
              </a:ext>
            </a:extLst>
          </p:spPr>
          <p:txBody>
            <a:bodyPr lIns="0" tIns="0" rIns="0" bIns="0" anchor="ctr"/>
            <a:lstStyle/>
            <a:p>
              <a:endParaRPr lang="en-US">
                <a:cs typeface="Calibri" pitchFamily="34" charset="0"/>
                <a:sym typeface="Calibri" pitchFamily="34" charset="0"/>
              </a:endParaRPr>
            </a:p>
          </p:txBody>
        </p:sp>
        <p:pic>
          <p:nvPicPr>
            <p:cNvPr id="7" name="image1.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0"/>
              <a:ext cx="2838179" cy="9236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pic>
      </p:grpSp>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en-US" dirty="0"/>
          </a:p>
        </p:txBody>
      </p:sp>
      <p:sp>
        <p:nvSpPr>
          <p:cNvPr id="3" name="Subtitle 2"/>
          <p:cNvSpPr>
            <a:spLocks noGrp="1"/>
          </p:cNvSpPr>
          <p:nvPr>
            <p:ph type="subTitle" idx="1"/>
          </p:nvPr>
        </p:nvSpPr>
        <p:spPr>
          <a:xfrm>
            <a:off x="2209800" y="6176850"/>
            <a:ext cx="4267200" cy="304800"/>
          </a:xfrm>
        </p:spPr>
        <p:txBody>
          <a:bodyPr/>
          <a:lstStyle>
            <a:lvl1pPr marL="0" indent="0" algn="ctr">
              <a:buNone/>
              <a:defRPr sz="3200">
                <a:solidFill>
                  <a:schemeClr val="bg1"/>
                </a:solidFill>
                <a:latin typeface="Calibri"/>
                <a:cs typeface="Calibri"/>
                <a:sym typeface="Calibri"/>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lvl="0"/>
            <a:r>
              <a:rPr lang="fr-FR" dirty="0"/>
              <a:t>Rapid Response Teams Training</a:t>
            </a:r>
          </a:p>
        </p:txBody>
      </p:sp>
      <p:sp>
        <p:nvSpPr>
          <p:cNvPr id="8" name="Slide Number Placeholder 5"/>
          <p:cNvSpPr>
            <a:spLocks noGrp="1"/>
          </p:cNvSpPr>
          <p:nvPr>
            <p:ph type="sldNum" sz="quarter" idx="10"/>
          </p:nvPr>
        </p:nvSpPr>
        <p:spPr/>
        <p:txBody>
          <a:bodyPr/>
          <a:lstStyle>
            <a:lvl1pPr>
              <a:defRPr smtClean="0"/>
            </a:lvl1pPr>
          </a:lstStyle>
          <a:p>
            <a:pPr>
              <a:defRPr/>
            </a:pPr>
            <a:fld id="{BE9A4883-64EB-4C5B-9D6C-EF4C8224603B}" type="slidenum">
              <a:rPr lang="en-US"/>
              <a:pPr>
                <a:defRPr/>
              </a:pPr>
              <a:t>‹#›</a:t>
            </a:fld>
            <a:endParaRPr lang="en-US"/>
          </a:p>
        </p:txBody>
      </p:sp>
    </p:spTree>
    <p:extLst>
      <p:ext uri="{BB962C8B-B14F-4D97-AF65-F5344CB8AC3E}">
        <p14:creationId xmlns:p14="http://schemas.microsoft.com/office/powerpoint/2010/main" val="21053273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Footer Placeholder 2"/>
          <p:cNvSpPr>
            <a:spLocks noGrp="1"/>
          </p:cNvSpPr>
          <p:nvPr>
            <p:ph type="ftr" sz="quarter" idx="10"/>
          </p:nvPr>
        </p:nvSpPr>
        <p:spPr/>
        <p:txBody>
          <a:bodyPr/>
          <a:lstStyle>
            <a:lvl1pPr>
              <a:defRPr smtClean="0"/>
            </a:lvl1pPr>
          </a:lstStyle>
          <a:p>
            <a:pPr>
              <a:defRPr/>
            </a:pPr>
            <a:endParaRPr lang="en-US"/>
          </a:p>
        </p:txBody>
      </p:sp>
      <p:sp>
        <p:nvSpPr>
          <p:cNvPr id="4" name="Slide Number Placeholder 3"/>
          <p:cNvSpPr>
            <a:spLocks noGrp="1"/>
          </p:cNvSpPr>
          <p:nvPr>
            <p:ph type="sldNum" sz="quarter" idx="11"/>
          </p:nvPr>
        </p:nvSpPr>
        <p:spPr>
          <a:xfrm>
            <a:off x="8458200" y="6481763"/>
            <a:ext cx="609600" cy="365125"/>
          </a:xfrm>
        </p:spPr>
        <p:txBody>
          <a:bodyPr/>
          <a:lstStyle>
            <a:lvl1pPr>
              <a:defRPr smtClean="0"/>
            </a:lvl1pPr>
          </a:lstStyle>
          <a:p>
            <a:pPr>
              <a:defRPr/>
            </a:pPr>
            <a:fld id="{DF2C9739-29E4-41C1-A1F0-E51BB5A7E6F1}" type="slidenum">
              <a:rPr lang="en-US"/>
              <a:pPr>
                <a:defRPr/>
              </a:pPr>
              <a:t>‹#›</a:t>
            </a:fld>
            <a:endParaRPr lang="en-US"/>
          </a:p>
        </p:txBody>
      </p:sp>
    </p:spTree>
    <p:extLst>
      <p:ext uri="{BB962C8B-B14F-4D97-AF65-F5344CB8AC3E}">
        <p14:creationId xmlns:p14="http://schemas.microsoft.com/office/powerpoint/2010/main" val="48405790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Footer Placeholder 4"/>
          <p:cNvSpPr>
            <a:spLocks noGrp="1"/>
          </p:cNvSpPr>
          <p:nvPr>
            <p:ph type="ftr" sz="quarter" idx="10"/>
          </p:nvPr>
        </p:nvSpPr>
        <p:spPr/>
        <p:txBody>
          <a:bodyPr/>
          <a:lstStyle>
            <a:lvl1pPr>
              <a:defRPr smtClean="0"/>
            </a:lvl1pPr>
          </a:lstStyle>
          <a:p>
            <a:pPr>
              <a:defRPr/>
            </a:pPr>
            <a:endParaRPr lang="en-US"/>
          </a:p>
        </p:txBody>
      </p:sp>
      <p:sp>
        <p:nvSpPr>
          <p:cNvPr id="5" name="Slide Number Placeholder 5"/>
          <p:cNvSpPr>
            <a:spLocks noGrp="1"/>
          </p:cNvSpPr>
          <p:nvPr>
            <p:ph type="sldNum" sz="quarter" idx="11"/>
          </p:nvPr>
        </p:nvSpPr>
        <p:spPr>
          <a:xfrm>
            <a:off x="8382000" y="6481763"/>
            <a:ext cx="609600" cy="365125"/>
          </a:xfrm>
        </p:spPr>
        <p:txBody>
          <a:bodyPr/>
          <a:lstStyle>
            <a:lvl1pPr>
              <a:defRPr smtClean="0"/>
            </a:lvl1pPr>
          </a:lstStyle>
          <a:p>
            <a:pPr>
              <a:defRPr/>
            </a:pPr>
            <a:fld id="{CC593933-5760-4B91-9CB1-63B6333CF551}" type="slidenum">
              <a:rPr lang="en-US"/>
              <a:pPr>
                <a:defRPr/>
              </a:pPr>
              <a:t>‹#›</a:t>
            </a:fld>
            <a:endParaRPr lang="en-US"/>
          </a:p>
        </p:txBody>
      </p:sp>
    </p:spTree>
    <p:extLst>
      <p:ext uri="{BB962C8B-B14F-4D97-AF65-F5344CB8AC3E}">
        <p14:creationId xmlns:p14="http://schemas.microsoft.com/office/powerpoint/2010/main" val="401123679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Footer Placeholder 4"/>
          <p:cNvSpPr>
            <a:spLocks noGrp="1"/>
          </p:cNvSpPr>
          <p:nvPr>
            <p:ph type="ftr" sz="quarter" idx="10"/>
          </p:nvPr>
        </p:nvSpPr>
        <p:spPr/>
        <p:txBody>
          <a:bodyPr/>
          <a:lstStyle>
            <a:lvl1pPr>
              <a:defRPr smtClean="0"/>
            </a:lvl1pPr>
          </a:lstStyle>
          <a:p>
            <a:pPr>
              <a:defRPr/>
            </a:pPr>
            <a:endParaRPr lang="en-US"/>
          </a:p>
        </p:txBody>
      </p:sp>
      <p:sp>
        <p:nvSpPr>
          <p:cNvPr id="6" name="Slide Number Placeholder 5"/>
          <p:cNvSpPr>
            <a:spLocks noGrp="1"/>
          </p:cNvSpPr>
          <p:nvPr>
            <p:ph type="sldNum" sz="quarter" idx="11"/>
          </p:nvPr>
        </p:nvSpPr>
        <p:spPr/>
        <p:txBody>
          <a:bodyPr/>
          <a:lstStyle>
            <a:lvl1pPr>
              <a:defRPr smtClean="0"/>
            </a:lvl1pPr>
          </a:lstStyle>
          <a:p>
            <a:pPr>
              <a:defRPr/>
            </a:pPr>
            <a:fld id="{EBB832C7-3C82-4946-A30F-D7D7B8194EB9}" type="slidenum">
              <a:rPr lang="en-US"/>
              <a:pPr>
                <a:defRPr/>
              </a:pPr>
              <a:t>‹#›</a:t>
            </a:fld>
            <a:endParaRPr lang="en-US"/>
          </a:p>
        </p:txBody>
      </p:sp>
    </p:spTree>
    <p:extLst>
      <p:ext uri="{BB962C8B-B14F-4D97-AF65-F5344CB8AC3E}">
        <p14:creationId xmlns:p14="http://schemas.microsoft.com/office/powerpoint/2010/main" val="353967737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Footer Placeholder 4"/>
          <p:cNvSpPr>
            <a:spLocks noGrp="1"/>
          </p:cNvSpPr>
          <p:nvPr>
            <p:ph type="ftr" sz="quarter" idx="10"/>
          </p:nvPr>
        </p:nvSpPr>
        <p:spPr/>
        <p:txBody>
          <a:bodyPr/>
          <a:lstStyle>
            <a:lvl1pPr>
              <a:defRPr/>
            </a:lvl1pPr>
          </a:lstStyle>
          <a:p>
            <a:pPr>
              <a:defRPr/>
            </a:pPr>
            <a:r>
              <a:rPr lang="en-US"/>
              <a:t>Rapid Response Teams Training</a:t>
            </a:r>
          </a:p>
        </p:txBody>
      </p:sp>
      <p:sp>
        <p:nvSpPr>
          <p:cNvPr id="4" name="Slide Number Placeholder 5"/>
          <p:cNvSpPr>
            <a:spLocks noGrp="1"/>
          </p:cNvSpPr>
          <p:nvPr>
            <p:ph type="sldNum" sz="quarter" idx="11"/>
          </p:nvPr>
        </p:nvSpPr>
        <p:spPr/>
        <p:txBody>
          <a:bodyPr/>
          <a:lstStyle>
            <a:lvl1pPr>
              <a:defRPr/>
            </a:lvl1pPr>
          </a:lstStyle>
          <a:p>
            <a:pPr>
              <a:defRPr/>
            </a:pPr>
            <a:fld id="{A07F5A30-8240-418B-BBB9-762AACD2B6ED}" type="slidenum">
              <a:rPr lang="en-US"/>
              <a:pPr>
                <a:defRPr/>
              </a:pPr>
              <a:t>‹#›</a:t>
            </a:fld>
            <a:endParaRPr lang="en-US"/>
          </a:p>
        </p:txBody>
      </p:sp>
    </p:spTree>
    <p:extLst>
      <p:ext uri="{BB962C8B-B14F-4D97-AF65-F5344CB8AC3E}">
        <p14:creationId xmlns:p14="http://schemas.microsoft.com/office/powerpoint/2010/main" val="420976080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Footer Placeholder 4"/>
          <p:cNvSpPr>
            <a:spLocks noGrp="1"/>
          </p:cNvSpPr>
          <p:nvPr>
            <p:ph type="ftr" sz="quarter" idx="10"/>
          </p:nvPr>
        </p:nvSpPr>
        <p:spPr/>
        <p:txBody>
          <a:bodyPr/>
          <a:lstStyle>
            <a:lvl1pPr>
              <a:defRPr smtClean="0"/>
            </a:lvl1pPr>
          </a:lstStyle>
          <a:p>
            <a:pPr>
              <a:defRPr/>
            </a:pPr>
            <a:endParaRPr lang="en-US"/>
          </a:p>
        </p:txBody>
      </p:sp>
      <p:sp>
        <p:nvSpPr>
          <p:cNvPr id="8" name="Slide Number Placeholder 5"/>
          <p:cNvSpPr>
            <a:spLocks noGrp="1"/>
          </p:cNvSpPr>
          <p:nvPr>
            <p:ph type="sldNum" sz="quarter" idx="11"/>
          </p:nvPr>
        </p:nvSpPr>
        <p:spPr/>
        <p:txBody>
          <a:bodyPr/>
          <a:lstStyle>
            <a:lvl1pPr>
              <a:defRPr smtClean="0"/>
            </a:lvl1pPr>
          </a:lstStyle>
          <a:p>
            <a:pPr>
              <a:defRPr/>
            </a:pPr>
            <a:fld id="{058946A6-D8E6-4A9A-A64E-AB077D46529D}" type="slidenum">
              <a:rPr lang="en-US"/>
              <a:pPr>
                <a:defRPr/>
              </a:pPr>
              <a:t>‹#›</a:t>
            </a:fld>
            <a:endParaRPr lang="en-US"/>
          </a:p>
        </p:txBody>
      </p:sp>
    </p:spTree>
    <p:extLst>
      <p:ext uri="{BB962C8B-B14F-4D97-AF65-F5344CB8AC3E}">
        <p14:creationId xmlns:p14="http://schemas.microsoft.com/office/powerpoint/2010/main" val="203732451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Footer Placeholder 4"/>
          <p:cNvSpPr>
            <a:spLocks noGrp="1"/>
          </p:cNvSpPr>
          <p:nvPr>
            <p:ph type="ftr" sz="quarter" idx="10"/>
          </p:nvPr>
        </p:nvSpPr>
        <p:spPr/>
        <p:txBody>
          <a:bodyPr/>
          <a:lstStyle>
            <a:lvl1pPr>
              <a:defRPr smtClean="0"/>
            </a:lvl1pPr>
          </a:lstStyle>
          <a:p>
            <a:pPr>
              <a:defRPr/>
            </a:pPr>
            <a:endParaRPr lang="en-US"/>
          </a:p>
        </p:txBody>
      </p:sp>
      <p:sp>
        <p:nvSpPr>
          <p:cNvPr id="4" name="Slide Number Placeholder 5"/>
          <p:cNvSpPr>
            <a:spLocks noGrp="1"/>
          </p:cNvSpPr>
          <p:nvPr>
            <p:ph type="sldNum" sz="quarter" idx="11"/>
          </p:nvPr>
        </p:nvSpPr>
        <p:spPr/>
        <p:txBody>
          <a:bodyPr/>
          <a:lstStyle>
            <a:lvl1pPr>
              <a:defRPr smtClean="0"/>
            </a:lvl1pPr>
          </a:lstStyle>
          <a:p>
            <a:pPr>
              <a:defRPr/>
            </a:pPr>
            <a:fld id="{C122F5F9-79F1-41F0-9EE7-E5808EBA112F}" type="slidenum">
              <a:rPr lang="en-US"/>
              <a:pPr>
                <a:defRPr/>
              </a:pPr>
              <a:t>‹#›</a:t>
            </a:fld>
            <a:endParaRPr lang="en-US"/>
          </a:p>
        </p:txBody>
      </p:sp>
    </p:spTree>
    <p:extLst>
      <p:ext uri="{BB962C8B-B14F-4D97-AF65-F5344CB8AC3E}">
        <p14:creationId xmlns:p14="http://schemas.microsoft.com/office/powerpoint/2010/main" val="181635180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Footer Placeholder 4"/>
          <p:cNvSpPr>
            <a:spLocks noGrp="1"/>
          </p:cNvSpPr>
          <p:nvPr>
            <p:ph type="ftr" sz="quarter" idx="10"/>
          </p:nvPr>
        </p:nvSpPr>
        <p:spPr/>
        <p:txBody>
          <a:bodyPr/>
          <a:lstStyle>
            <a:lvl1pPr>
              <a:defRPr smtClean="0"/>
            </a:lvl1pPr>
          </a:lstStyle>
          <a:p>
            <a:pPr>
              <a:defRPr/>
            </a:pPr>
            <a:endParaRPr lang="en-US"/>
          </a:p>
        </p:txBody>
      </p:sp>
      <p:sp>
        <p:nvSpPr>
          <p:cNvPr id="3" name="Slide Number Placeholder 5"/>
          <p:cNvSpPr>
            <a:spLocks noGrp="1"/>
          </p:cNvSpPr>
          <p:nvPr>
            <p:ph type="sldNum" sz="quarter" idx="11"/>
          </p:nvPr>
        </p:nvSpPr>
        <p:spPr/>
        <p:txBody>
          <a:bodyPr/>
          <a:lstStyle>
            <a:lvl1pPr>
              <a:defRPr smtClean="0"/>
            </a:lvl1pPr>
          </a:lstStyle>
          <a:p>
            <a:pPr>
              <a:defRPr/>
            </a:pPr>
            <a:fld id="{7F4B5121-4964-4868-8A82-3D743F79902A}" type="slidenum">
              <a:rPr lang="en-US"/>
              <a:pPr>
                <a:defRPr/>
              </a:pPr>
              <a:t>‹#›</a:t>
            </a:fld>
            <a:endParaRPr lang="en-US"/>
          </a:p>
        </p:txBody>
      </p:sp>
    </p:spTree>
    <p:extLst>
      <p:ext uri="{BB962C8B-B14F-4D97-AF65-F5344CB8AC3E}">
        <p14:creationId xmlns:p14="http://schemas.microsoft.com/office/powerpoint/2010/main" val="54943277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1613B925-1FDA-48A2-9E10-9674E8AE2554}" type="datetimeFigureOut">
              <a:rPr lang="en-GB" smtClean="0"/>
              <a:pPr/>
              <a:t>13/06/2018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EA9456D-4DF2-4FD6-99B2-7C0F930CD2F7}" type="slidenum">
              <a:rPr lang="en-GB" smtClean="0"/>
              <a:pPr/>
              <a:t>‹#›</a:t>
            </a:fld>
            <a:endParaRPr lang="en-GB"/>
          </a:p>
        </p:txBody>
      </p:sp>
    </p:spTree>
    <p:extLst>
      <p:ext uri="{BB962C8B-B14F-4D97-AF65-F5344CB8AC3E}">
        <p14:creationId xmlns:p14="http://schemas.microsoft.com/office/powerpoint/2010/main" val="369986034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Footer Placeholder 4"/>
          <p:cNvSpPr>
            <a:spLocks noGrp="1"/>
          </p:cNvSpPr>
          <p:nvPr>
            <p:ph type="ftr" sz="quarter" idx="10"/>
          </p:nvPr>
        </p:nvSpPr>
        <p:spPr/>
        <p:txBody>
          <a:bodyPr/>
          <a:lstStyle>
            <a:lvl1pPr>
              <a:defRPr smtClean="0"/>
            </a:lvl1pPr>
          </a:lstStyle>
          <a:p>
            <a:pPr>
              <a:defRPr/>
            </a:pPr>
            <a:endParaRPr lang="en-US"/>
          </a:p>
        </p:txBody>
      </p:sp>
      <p:sp>
        <p:nvSpPr>
          <p:cNvPr id="6" name="Slide Number Placeholder 5"/>
          <p:cNvSpPr>
            <a:spLocks noGrp="1"/>
          </p:cNvSpPr>
          <p:nvPr>
            <p:ph type="sldNum" sz="quarter" idx="11"/>
          </p:nvPr>
        </p:nvSpPr>
        <p:spPr/>
        <p:txBody>
          <a:bodyPr/>
          <a:lstStyle>
            <a:lvl1pPr>
              <a:defRPr smtClean="0"/>
            </a:lvl1pPr>
          </a:lstStyle>
          <a:p>
            <a:pPr>
              <a:defRPr/>
            </a:pPr>
            <a:fld id="{CAE613DC-4583-468E-B11C-BFA6EEA834C9}" type="slidenum">
              <a:rPr lang="en-US"/>
              <a:pPr>
                <a:defRPr/>
              </a:pPr>
              <a:t>‹#›</a:t>
            </a:fld>
            <a:endParaRPr lang="en-US"/>
          </a:p>
        </p:txBody>
      </p:sp>
    </p:spTree>
    <p:extLst>
      <p:ext uri="{BB962C8B-B14F-4D97-AF65-F5344CB8AC3E}">
        <p14:creationId xmlns:p14="http://schemas.microsoft.com/office/powerpoint/2010/main" val="153396620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Footer Placeholder 4"/>
          <p:cNvSpPr>
            <a:spLocks noGrp="1"/>
          </p:cNvSpPr>
          <p:nvPr>
            <p:ph type="ftr" sz="quarter" idx="10"/>
          </p:nvPr>
        </p:nvSpPr>
        <p:spPr/>
        <p:txBody>
          <a:bodyPr/>
          <a:lstStyle>
            <a:lvl1pPr>
              <a:defRPr smtClean="0"/>
            </a:lvl1pPr>
          </a:lstStyle>
          <a:p>
            <a:pPr>
              <a:defRPr/>
            </a:pPr>
            <a:endParaRPr lang="en-US"/>
          </a:p>
        </p:txBody>
      </p:sp>
      <p:sp>
        <p:nvSpPr>
          <p:cNvPr id="6" name="Slide Number Placeholder 5"/>
          <p:cNvSpPr>
            <a:spLocks noGrp="1"/>
          </p:cNvSpPr>
          <p:nvPr>
            <p:ph type="sldNum" sz="quarter" idx="11"/>
          </p:nvPr>
        </p:nvSpPr>
        <p:spPr/>
        <p:txBody>
          <a:bodyPr/>
          <a:lstStyle>
            <a:lvl1pPr>
              <a:defRPr smtClean="0"/>
            </a:lvl1pPr>
          </a:lstStyle>
          <a:p>
            <a:pPr>
              <a:defRPr/>
            </a:pPr>
            <a:fld id="{BD93AD5C-A72B-493C-B2A3-A338E1E690AC}" type="slidenum">
              <a:rPr lang="en-US"/>
              <a:pPr>
                <a:defRPr/>
              </a:pPr>
              <a:t>‹#›</a:t>
            </a:fld>
            <a:endParaRPr lang="en-US"/>
          </a:p>
        </p:txBody>
      </p:sp>
    </p:spTree>
    <p:extLst>
      <p:ext uri="{BB962C8B-B14F-4D97-AF65-F5344CB8AC3E}">
        <p14:creationId xmlns:p14="http://schemas.microsoft.com/office/powerpoint/2010/main" val="132658567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Footer Placeholder 4"/>
          <p:cNvSpPr>
            <a:spLocks noGrp="1"/>
          </p:cNvSpPr>
          <p:nvPr>
            <p:ph type="ftr" sz="quarter" idx="10"/>
          </p:nvPr>
        </p:nvSpPr>
        <p:spPr/>
        <p:txBody>
          <a:bodyPr/>
          <a:lstStyle>
            <a:lvl1pPr>
              <a:defRPr smtClean="0"/>
            </a:lvl1pPr>
          </a:lstStyle>
          <a:p>
            <a:pPr>
              <a:defRPr/>
            </a:pPr>
            <a:endParaRPr lang="en-US"/>
          </a:p>
        </p:txBody>
      </p:sp>
      <p:sp>
        <p:nvSpPr>
          <p:cNvPr id="5" name="Slide Number Placeholder 5"/>
          <p:cNvSpPr>
            <a:spLocks noGrp="1"/>
          </p:cNvSpPr>
          <p:nvPr>
            <p:ph type="sldNum" sz="quarter" idx="11"/>
          </p:nvPr>
        </p:nvSpPr>
        <p:spPr/>
        <p:txBody>
          <a:bodyPr/>
          <a:lstStyle>
            <a:lvl1pPr>
              <a:defRPr smtClean="0"/>
            </a:lvl1pPr>
          </a:lstStyle>
          <a:p>
            <a:pPr>
              <a:defRPr/>
            </a:pPr>
            <a:fld id="{8B5BAE9A-BD41-4178-8ADE-B4C4D20F9BE5}" type="slidenum">
              <a:rPr lang="en-US"/>
              <a:pPr>
                <a:defRPr/>
              </a:pPr>
              <a:t>‹#›</a:t>
            </a:fld>
            <a:endParaRPr lang="en-US"/>
          </a:p>
        </p:txBody>
      </p:sp>
    </p:spTree>
    <p:extLst>
      <p:ext uri="{BB962C8B-B14F-4D97-AF65-F5344CB8AC3E}">
        <p14:creationId xmlns:p14="http://schemas.microsoft.com/office/powerpoint/2010/main" val="421273678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Footer Placeholder 4"/>
          <p:cNvSpPr>
            <a:spLocks noGrp="1"/>
          </p:cNvSpPr>
          <p:nvPr>
            <p:ph type="ftr" sz="quarter" idx="10"/>
          </p:nvPr>
        </p:nvSpPr>
        <p:spPr/>
        <p:txBody>
          <a:bodyPr/>
          <a:lstStyle>
            <a:lvl1pPr>
              <a:defRPr smtClean="0"/>
            </a:lvl1pPr>
          </a:lstStyle>
          <a:p>
            <a:pPr>
              <a:defRPr/>
            </a:pPr>
            <a:endParaRPr lang="en-US"/>
          </a:p>
        </p:txBody>
      </p:sp>
      <p:sp>
        <p:nvSpPr>
          <p:cNvPr id="5" name="Slide Number Placeholder 5"/>
          <p:cNvSpPr>
            <a:spLocks noGrp="1"/>
          </p:cNvSpPr>
          <p:nvPr>
            <p:ph type="sldNum" sz="quarter" idx="11"/>
          </p:nvPr>
        </p:nvSpPr>
        <p:spPr/>
        <p:txBody>
          <a:bodyPr/>
          <a:lstStyle>
            <a:lvl1pPr>
              <a:defRPr smtClean="0"/>
            </a:lvl1pPr>
          </a:lstStyle>
          <a:p>
            <a:pPr>
              <a:defRPr/>
            </a:pPr>
            <a:fld id="{840E46E6-2111-4765-A6A7-521FECD4B1A6}" type="slidenum">
              <a:rPr lang="en-US"/>
              <a:pPr>
                <a:defRPr/>
              </a:pPr>
              <a:t>‹#›</a:t>
            </a:fld>
            <a:endParaRPr lang="en-US"/>
          </a:p>
        </p:txBody>
      </p:sp>
    </p:spTree>
    <p:extLst>
      <p:ext uri="{BB962C8B-B14F-4D97-AF65-F5344CB8AC3E}">
        <p14:creationId xmlns:p14="http://schemas.microsoft.com/office/powerpoint/2010/main" val="316112535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613B925-1FDA-48A2-9E10-9674E8AE2554}" type="datetimeFigureOut">
              <a:rPr lang="en-GB" smtClean="0"/>
              <a:pPr/>
              <a:t>13/06/2018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EA9456D-4DF2-4FD6-99B2-7C0F930CD2F7}" type="slidenum">
              <a:rPr lang="en-GB" smtClean="0"/>
              <a:pPr/>
              <a:t>‹#›</a:t>
            </a:fld>
            <a:endParaRPr lang="en-GB"/>
          </a:p>
        </p:txBody>
      </p:sp>
    </p:spTree>
    <p:extLst>
      <p:ext uri="{BB962C8B-B14F-4D97-AF65-F5344CB8AC3E}">
        <p14:creationId xmlns:p14="http://schemas.microsoft.com/office/powerpoint/2010/main" val="356975079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1613B925-1FDA-48A2-9E10-9674E8AE2554}" type="datetimeFigureOut">
              <a:rPr lang="en-GB" smtClean="0"/>
              <a:pPr/>
              <a:t>13/06/2018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EA9456D-4DF2-4FD6-99B2-7C0F930CD2F7}" type="slidenum">
              <a:rPr lang="en-GB" smtClean="0"/>
              <a:pPr/>
              <a:t>‹#›</a:t>
            </a:fld>
            <a:endParaRPr lang="en-GB"/>
          </a:p>
        </p:txBody>
      </p:sp>
    </p:spTree>
    <p:extLst>
      <p:ext uri="{BB962C8B-B14F-4D97-AF65-F5344CB8AC3E}">
        <p14:creationId xmlns:p14="http://schemas.microsoft.com/office/powerpoint/2010/main" val="87189317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1613B925-1FDA-48A2-9E10-9674E8AE2554}" type="datetimeFigureOut">
              <a:rPr lang="en-GB" smtClean="0"/>
              <a:pPr/>
              <a:t>13/06/2018</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9EA9456D-4DF2-4FD6-99B2-7C0F930CD2F7}" type="slidenum">
              <a:rPr lang="en-GB" smtClean="0"/>
              <a:pPr/>
              <a:t>‹#›</a:t>
            </a:fld>
            <a:endParaRPr lang="en-GB"/>
          </a:p>
        </p:txBody>
      </p:sp>
    </p:spTree>
    <p:extLst>
      <p:ext uri="{BB962C8B-B14F-4D97-AF65-F5344CB8AC3E}">
        <p14:creationId xmlns:p14="http://schemas.microsoft.com/office/powerpoint/2010/main" val="273496004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1613B925-1FDA-48A2-9E10-9674E8AE2554}" type="datetimeFigureOut">
              <a:rPr lang="en-GB" smtClean="0"/>
              <a:pPr/>
              <a:t>13/06/2018</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9EA9456D-4DF2-4FD6-99B2-7C0F930CD2F7}" type="slidenum">
              <a:rPr lang="en-GB" smtClean="0"/>
              <a:pPr/>
              <a:t>‹#›</a:t>
            </a:fld>
            <a:endParaRPr lang="en-GB"/>
          </a:p>
        </p:txBody>
      </p:sp>
    </p:spTree>
    <p:extLst>
      <p:ext uri="{BB962C8B-B14F-4D97-AF65-F5344CB8AC3E}">
        <p14:creationId xmlns:p14="http://schemas.microsoft.com/office/powerpoint/2010/main" val="306222713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13B925-1FDA-48A2-9E10-9674E8AE2554}" type="datetimeFigureOut">
              <a:rPr lang="en-GB" smtClean="0"/>
              <a:pPr/>
              <a:t>13/06/2018</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9EA9456D-4DF2-4FD6-99B2-7C0F930CD2F7}" type="slidenum">
              <a:rPr lang="en-GB" smtClean="0"/>
              <a:pPr/>
              <a:t>‹#›</a:t>
            </a:fld>
            <a:endParaRPr lang="en-GB"/>
          </a:p>
        </p:txBody>
      </p:sp>
    </p:spTree>
    <p:extLst>
      <p:ext uri="{BB962C8B-B14F-4D97-AF65-F5344CB8AC3E}">
        <p14:creationId xmlns:p14="http://schemas.microsoft.com/office/powerpoint/2010/main" val="24999029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613B925-1FDA-48A2-9E10-9674E8AE2554}" type="datetimeFigureOut">
              <a:rPr lang="en-GB" smtClean="0"/>
              <a:pPr/>
              <a:t>13/06/2018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EA9456D-4DF2-4FD6-99B2-7C0F930CD2F7}" type="slidenum">
              <a:rPr lang="en-GB" smtClean="0"/>
              <a:pPr/>
              <a:t>‹#›</a:t>
            </a:fld>
            <a:endParaRPr lang="en-GB"/>
          </a:p>
        </p:txBody>
      </p:sp>
    </p:spTree>
    <p:extLst>
      <p:ext uri="{BB962C8B-B14F-4D97-AF65-F5344CB8AC3E}">
        <p14:creationId xmlns:p14="http://schemas.microsoft.com/office/powerpoint/2010/main" val="89511967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613B925-1FDA-48A2-9E10-9674E8AE2554}" type="datetimeFigureOut">
              <a:rPr lang="en-GB" smtClean="0"/>
              <a:pPr/>
              <a:t>13/06/2018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EA9456D-4DF2-4FD6-99B2-7C0F930CD2F7}" type="slidenum">
              <a:rPr lang="en-GB" smtClean="0"/>
              <a:pPr/>
              <a:t>‹#›</a:t>
            </a:fld>
            <a:endParaRPr lang="en-GB"/>
          </a:p>
        </p:txBody>
      </p:sp>
    </p:spTree>
    <p:extLst>
      <p:ext uri="{BB962C8B-B14F-4D97-AF65-F5344CB8AC3E}">
        <p14:creationId xmlns:p14="http://schemas.microsoft.com/office/powerpoint/2010/main" val="227411577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theme" Target="../theme/theme2.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13B925-1FDA-48A2-9E10-9674E8AE2554}" type="datetimeFigureOut">
              <a:rPr lang="en-GB" smtClean="0"/>
              <a:pPr/>
              <a:t>13/06/2018</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EA9456D-4DF2-4FD6-99B2-7C0F930CD2F7}" type="slidenum">
              <a:rPr lang="en-GB" smtClean="0"/>
              <a:pPr/>
              <a:t>‹#›</a:t>
            </a:fld>
            <a:endParaRPr lang="en-GB"/>
          </a:p>
        </p:txBody>
      </p:sp>
    </p:spTree>
    <p:extLst>
      <p:ext uri="{BB962C8B-B14F-4D97-AF65-F5344CB8AC3E}">
        <p14:creationId xmlns:p14="http://schemas.microsoft.com/office/powerpoint/2010/main" val="793739074"/>
      </p:ext>
    </p:extLst>
  </p:cSld>
  <p:clrMap bg1="lt1" tx1="dk1" bg2="lt2" tx2="dk2" accent1="accent1" accent2="accent2" accent3="accent3" accent4="accent4" accent5="accent5" accent6="accent6" hlink="hlink" folHlink="folHlink"/>
  <p:sldLayoutIdLst>
    <p:sldLayoutId id="2147483681" r:id="rId1"/>
    <p:sldLayoutId id="2147483682" r:id="rId2"/>
    <p:sldLayoutId id="2147483683" r:id="rId3"/>
    <p:sldLayoutId id="2147483684" r:id="rId4"/>
    <p:sldLayoutId id="2147483685" r:id="rId5"/>
    <p:sldLayoutId id="2147483686" r:id="rId6"/>
    <p:sldLayoutId id="2147483687" r:id="rId7"/>
    <p:sldLayoutId id="2147483688" r:id="rId8"/>
    <p:sldLayoutId id="2147483689" r:id="rId9"/>
    <p:sldLayoutId id="2147483690" r:id="rId10"/>
    <p:sldLayoutId id="214748369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Footer Placeholder 4"/>
          <p:cNvSpPr>
            <a:spLocks noGrp="1"/>
          </p:cNvSpPr>
          <p:nvPr>
            <p:ph type="ftr" sz="quarter" idx="3"/>
          </p:nvPr>
        </p:nvSpPr>
        <p:spPr>
          <a:xfrm>
            <a:off x="2133600" y="6356350"/>
            <a:ext cx="4648200" cy="365125"/>
          </a:xfrm>
          <a:prstGeom prst="rect">
            <a:avLst/>
          </a:prstGeom>
        </p:spPr>
        <p:txBody>
          <a:bodyPr vert="horz" wrap="square" lIns="91440" tIns="45720" rIns="91440" bIns="45720" numCol="1" anchor="ctr" anchorCtr="0" compatLnSpc="1">
            <a:prstTxWarp prst="textNoShape">
              <a:avLst/>
            </a:prstTxWarp>
          </a:bodyPr>
          <a:lstStyle>
            <a:lvl1pPr algn="ctr">
              <a:defRPr sz="1200">
                <a:solidFill>
                  <a:srgbClr val="898989"/>
                </a:solidFill>
              </a:defRPr>
            </a:lvl1pPr>
          </a:lstStyle>
          <a:p>
            <a:pPr>
              <a:defRPr/>
            </a:pPr>
            <a:r>
              <a:rPr lang="en-US"/>
              <a:t>Rapid Response Teams Training</a:t>
            </a:r>
          </a:p>
        </p:txBody>
      </p:sp>
      <p:sp>
        <p:nvSpPr>
          <p:cNvPr id="6" name="Slide Number Placeholder 5"/>
          <p:cNvSpPr>
            <a:spLocks noGrp="1"/>
          </p:cNvSpPr>
          <p:nvPr>
            <p:ph type="sldNum" sz="quarter" idx="4"/>
          </p:nvPr>
        </p:nvSpPr>
        <p:spPr>
          <a:xfrm>
            <a:off x="8502650" y="6481763"/>
            <a:ext cx="609600" cy="365125"/>
          </a:xfrm>
          <a:prstGeom prst="rect">
            <a:avLst/>
          </a:prstGeom>
        </p:spPr>
        <p:txBody>
          <a:bodyPr vert="horz" wrap="square" lIns="91440" tIns="45720" rIns="91440" bIns="45720" numCol="1" anchor="ctr" anchorCtr="0" compatLnSpc="1">
            <a:prstTxWarp prst="textNoShape">
              <a:avLst/>
            </a:prstTxWarp>
          </a:bodyPr>
          <a:lstStyle>
            <a:lvl1pPr algn="r">
              <a:defRPr sz="1200" smtClean="0">
                <a:solidFill>
                  <a:srgbClr val="898989"/>
                </a:solidFill>
              </a:defRPr>
            </a:lvl1pPr>
          </a:lstStyle>
          <a:p>
            <a:pPr>
              <a:defRPr/>
            </a:pPr>
            <a:fld id="{F023CA5C-6A36-4E00-B69B-20CF574ABB6C}" type="slidenum">
              <a:rPr lang="en-US"/>
              <a:pPr>
                <a:defRPr/>
              </a:pPr>
              <a:t>‹#›</a:t>
            </a:fld>
            <a:endParaRPr lang="en-US"/>
          </a:p>
        </p:txBody>
      </p:sp>
      <p:sp>
        <p:nvSpPr>
          <p:cNvPr id="7" name="Subtitle 2"/>
          <p:cNvSpPr txBox="1">
            <a:spLocks/>
          </p:cNvSpPr>
          <p:nvPr userDrawn="1"/>
        </p:nvSpPr>
        <p:spPr>
          <a:xfrm>
            <a:off x="2209800" y="6176963"/>
            <a:ext cx="4267200" cy="304800"/>
          </a:xfrm>
          <a:prstGeom prst="rect">
            <a:avLst/>
          </a:prstGeom>
        </p:spPr>
        <p:txBody>
          <a:bodyPr/>
          <a:lstStyle>
            <a:lvl1pPr marL="0" indent="0" algn="ctr" rtl="0" eaLnBrk="0" fontAlgn="base" hangingPunct="0">
              <a:spcBef>
                <a:spcPct val="20000"/>
              </a:spcBef>
              <a:spcAft>
                <a:spcPct val="0"/>
              </a:spcAft>
              <a:buFont typeface="Arial" charset="0"/>
              <a:buNone/>
              <a:defRPr sz="3200" kern="1200">
                <a:solidFill>
                  <a:schemeClr val="bg1"/>
                </a:solidFill>
                <a:latin typeface="Calibri"/>
                <a:ea typeface="+mn-ea"/>
                <a:cs typeface="Calibri"/>
                <a:sym typeface="Calibri"/>
              </a:defRPr>
            </a:lvl1pPr>
            <a:lvl2pPr marL="457200" indent="0" algn="ctr" rtl="0" eaLnBrk="0" fontAlgn="base" hangingPunct="0">
              <a:spcBef>
                <a:spcPct val="20000"/>
              </a:spcBef>
              <a:spcAft>
                <a:spcPct val="0"/>
              </a:spcAft>
              <a:buFont typeface="Arial" charset="0"/>
              <a:buNone/>
              <a:defRPr sz="2800" kern="1200">
                <a:solidFill>
                  <a:schemeClr val="tx1">
                    <a:tint val="75000"/>
                  </a:schemeClr>
                </a:solidFill>
                <a:latin typeface="Arial" pitchFamily="34" charset="0"/>
                <a:ea typeface="+mn-ea"/>
                <a:cs typeface="Arial" pitchFamily="34" charset="0"/>
              </a:defRPr>
            </a:lvl2pPr>
            <a:lvl3pPr marL="914400" indent="0" algn="ctr" rtl="0" eaLnBrk="0" fontAlgn="base" hangingPunct="0">
              <a:spcBef>
                <a:spcPct val="20000"/>
              </a:spcBef>
              <a:spcAft>
                <a:spcPct val="0"/>
              </a:spcAft>
              <a:buFont typeface="Arial" charset="0"/>
              <a:buNone/>
              <a:defRPr sz="2400" kern="1200">
                <a:solidFill>
                  <a:schemeClr val="tx1">
                    <a:tint val="75000"/>
                  </a:schemeClr>
                </a:solidFill>
                <a:latin typeface="Arial" pitchFamily="34" charset="0"/>
                <a:ea typeface="+mn-ea"/>
                <a:cs typeface="Arial" pitchFamily="34" charset="0"/>
              </a:defRPr>
            </a:lvl3pPr>
            <a:lvl4pPr marL="1371600" indent="0" algn="ctr" rtl="0" eaLnBrk="0" fontAlgn="base" hangingPunct="0">
              <a:spcBef>
                <a:spcPct val="20000"/>
              </a:spcBef>
              <a:spcAft>
                <a:spcPct val="0"/>
              </a:spcAft>
              <a:buFont typeface="Arial" charset="0"/>
              <a:buNone/>
              <a:defRPr sz="2000" kern="1200">
                <a:solidFill>
                  <a:schemeClr val="tx1">
                    <a:tint val="75000"/>
                  </a:schemeClr>
                </a:solidFill>
                <a:latin typeface="Arial" pitchFamily="34" charset="0"/>
                <a:ea typeface="+mn-ea"/>
                <a:cs typeface="Arial" pitchFamily="34" charset="0"/>
              </a:defRPr>
            </a:lvl4pPr>
            <a:lvl5pPr marL="1828800" indent="0" algn="ctr" rtl="0" eaLnBrk="0" fontAlgn="base" hangingPunct="0">
              <a:spcBef>
                <a:spcPct val="20000"/>
              </a:spcBef>
              <a:spcAft>
                <a:spcPct val="0"/>
              </a:spcAft>
              <a:buFont typeface="Arial" charset="0"/>
              <a:buNone/>
              <a:defRPr sz="2000" kern="1200">
                <a:solidFill>
                  <a:schemeClr val="tx1">
                    <a:tint val="75000"/>
                  </a:schemeClr>
                </a:solidFill>
                <a:latin typeface="Arial" pitchFamily="34" charset="0"/>
                <a:ea typeface="+mn-ea"/>
                <a:cs typeface="Arial" pitchFamily="34" charset="0"/>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defRPr>
                <a:solidFill>
                  <a:srgbClr val="FFFFFF"/>
                </a:solidFill>
                <a:latin typeface="Calibri"/>
                <a:ea typeface="Calibri"/>
                <a:cs typeface="Calibri"/>
                <a:sym typeface="Calibri"/>
              </a:defRPr>
            </a:pPr>
            <a:r>
              <a:rPr lang="fr-FR" sz="1400">
                <a:solidFill>
                  <a:srgbClr val="FFFFFF"/>
                </a:solidFill>
                <a:ea typeface="Calibri"/>
              </a:rPr>
              <a:t>Rapid Response Teams Training</a:t>
            </a:r>
            <a:endParaRPr lang="fr-FR" sz="1400" dirty="0">
              <a:solidFill>
                <a:srgbClr val="FFFFFF"/>
              </a:solidFill>
              <a:ea typeface="Calibri"/>
            </a:endParaRPr>
          </a:p>
        </p:txBody>
      </p:sp>
      <p:sp>
        <p:nvSpPr>
          <p:cNvPr id="1031" name="Shape 148"/>
          <p:cNvSpPr>
            <a:spLocks noChangeArrowheads="1"/>
          </p:cNvSpPr>
          <p:nvPr userDrawn="1"/>
        </p:nvSpPr>
        <p:spPr bwMode="auto">
          <a:xfrm>
            <a:off x="0" y="6096000"/>
            <a:ext cx="9144000" cy="762000"/>
          </a:xfrm>
          <a:prstGeom prst="rect">
            <a:avLst/>
          </a:prstGeom>
          <a:solidFill>
            <a:srgbClr val="0070C0"/>
          </a:solidFill>
          <a:ln>
            <a:noFill/>
          </a:ln>
          <a:extLst>
            <a:ext uri="{91240B29-F687-4F45-9708-019B960494DF}">
              <a14:hiddenLine xmlns:a14="http://schemas.microsoft.com/office/drawing/2010/main" w="12700">
                <a:solidFill>
                  <a:srgbClr val="000000"/>
                </a:solidFill>
                <a:miter lim="400000"/>
                <a:headEnd/>
                <a:tailEnd/>
              </a14:hiddenLine>
            </a:ext>
          </a:extLst>
        </p:spPr>
        <p:txBody>
          <a:bodyPr lIns="0" tIns="0" rIns="0" bIns="0" anchor="ctr"/>
          <a:lstStyle/>
          <a:p>
            <a:pPr algn="ctr"/>
            <a:endParaRPr lang="en-US" sz="1400">
              <a:solidFill>
                <a:srgbClr val="FFFFFF"/>
              </a:solidFill>
              <a:cs typeface="Calibri" pitchFamily="34" charset="0"/>
              <a:sym typeface="Calibri" pitchFamily="34" charset="0"/>
            </a:endParaRPr>
          </a:p>
        </p:txBody>
      </p:sp>
      <p:sp>
        <p:nvSpPr>
          <p:cNvPr id="9" name="Slide Number Placeholder 5"/>
          <p:cNvSpPr txBox="1">
            <a:spLocks/>
          </p:cNvSpPr>
          <p:nvPr userDrawn="1"/>
        </p:nvSpPr>
        <p:spPr>
          <a:xfrm>
            <a:off x="8686800" y="6481763"/>
            <a:ext cx="609600" cy="365125"/>
          </a:xfrm>
          <a:prstGeom prst="rect">
            <a:avLst/>
          </a:prstGeom>
        </p:spPr>
        <p:txBody>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defRPr/>
            </a:pPr>
            <a:fld id="{3BA5DFF5-C0B1-4D2F-814C-8D2D34D01946}" type="slidenum">
              <a:rPr lang="en-US" sz="1600" smtClean="0">
                <a:solidFill>
                  <a:schemeClr val="bg1"/>
                </a:solidFill>
              </a:rPr>
              <a:pPr eaLnBrk="1" hangingPunct="1">
                <a:defRPr/>
              </a:pPr>
              <a:t>‹#›</a:t>
            </a:fld>
            <a:endParaRPr lang="en-US" sz="1600">
              <a:solidFill>
                <a:schemeClr val="bg1"/>
              </a:solidFill>
            </a:endParaRPr>
          </a:p>
        </p:txBody>
      </p:sp>
      <p:grpSp>
        <p:nvGrpSpPr>
          <p:cNvPr id="1033" name="Group 147"/>
          <p:cNvGrpSpPr>
            <a:grpSpLocks noChangeAspect="1"/>
          </p:cNvGrpSpPr>
          <p:nvPr userDrawn="1"/>
        </p:nvGrpSpPr>
        <p:grpSpPr bwMode="auto">
          <a:xfrm>
            <a:off x="133350" y="6173788"/>
            <a:ext cx="1619250" cy="608012"/>
            <a:chOff x="0" y="0"/>
            <a:chExt cx="2838178" cy="923698"/>
          </a:xfrm>
        </p:grpSpPr>
        <p:sp>
          <p:nvSpPr>
            <p:cNvPr id="1035" name="Shape 145"/>
            <p:cNvSpPr>
              <a:spLocks noChangeArrowheads="1"/>
            </p:cNvSpPr>
            <p:nvPr/>
          </p:nvSpPr>
          <p:spPr bwMode="auto">
            <a:xfrm>
              <a:off x="0" y="0"/>
              <a:ext cx="2838179" cy="923699"/>
            </a:xfrm>
            <a:prstGeom prst="rect">
              <a:avLst/>
            </a:prstGeom>
            <a:solidFill>
              <a:srgbClr val="0070C0"/>
            </a:solidFill>
            <a:ln>
              <a:noFill/>
            </a:ln>
            <a:extLst>
              <a:ext uri="{91240B29-F687-4F45-9708-019B960494DF}">
                <a14:hiddenLine xmlns:a14="http://schemas.microsoft.com/office/drawing/2010/main" w="12700">
                  <a:solidFill>
                    <a:srgbClr val="000000"/>
                  </a:solidFill>
                  <a:miter lim="400000"/>
                  <a:headEnd/>
                  <a:tailEnd/>
                </a14:hiddenLine>
              </a:ext>
            </a:extLst>
          </p:spPr>
          <p:txBody>
            <a:bodyPr lIns="0" tIns="0" rIns="0" bIns="0" anchor="ctr"/>
            <a:lstStyle/>
            <a:p>
              <a:endParaRPr lang="en-US">
                <a:cs typeface="Calibri" pitchFamily="34" charset="0"/>
                <a:sym typeface="Calibri" pitchFamily="34" charset="0"/>
              </a:endParaRPr>
            </a:p>
          </p:txBody>
        </p:sp>
        <p:pic>
          <p:nvPicPr>
            <p:cNvPr id="1036" name="image1.png"/>
            <p:cNvPicPr>
              <a:picLocks noChangeAspect="1" noChangeArrowheads="1"/>
            </p:cNvPicPr>
            <p:nvPr/>
          </p:nvPicPr>
          <p:blipFill>
            <a:blip r:embed="rId14" cstate="print">
              <a:extLst>
                <a:ext uri="{28A0092B-C50C-407E-A947-70E740481C1C}">
                  <a14:useLocalDpi xmlns:a14="http://schemas.microsoft.com/office/drawing/2010/main" val="0"/>
                </a:ext>
              </a:extLst>
            </a:blip>
            <a:srcRect/>
            <a:stretch>
              <a:fillRect/>
            </a:stretch>
          </p:blipFill>
          <p:spPr bwMode="auto">
            <a:xfrm>
              <a:off x="0" y="0"/>
              <a:ext cx="2838179" cy="9236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pic>
      </p:grpSp>
      <p:sp>
        <p:nvSpPr>
          <p:cNvPr id="1034" name="TextBox 12"/>
          <p:cNvSpPr txBox="1">
            <a:spLocks noChangeArrowheads="1"/>
          </p:cNvSpPr>
          <p:nvPr userDrawn="1"/>
        </p:nvSpPr>
        <p:spPr bwMode="auto">
          <a:xfrm>
            <a:off x="2057400" y="6478588"/>
            <a:ext cx="2714205"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marL="0" marR="0" indent="0" algn="l" defTabSz="914400" rtl="0" eaLnBrk="1" fontAlgn="base" latinLnBrk="0" hangingPunct="1">
              <a:lnSpc>
                <a:spcPct val="100000"/>
              </a:lnSpc>
              <a:spcBef>
                <a:spcPct val="0"/>
              </a:spcBef>
              <a:spcAft>
                <a:spcPct val="0"/>
              </a:spcAft>
              <a:buClrTx/>
              <a:buSzTx/>
              <a:buFontTx/>
              <a:buNone/>
              <a:tabLst/>
              <a:defRPr/>
            </a:pPr>
            <a:r>
              <a:rPr lang="fr-FR" sz="1200">
                <a:solidFill>
                  <a:schemeClr val="bg1"/>
                </a:solidFill>
                <a:latin typeface="Arial Narrow" pitchFamily="34" charset="0"/>
              </a:rPr>
              <a:t>Formation des Équipes d’Intervention Rapide</a:t>
            </a:r>
            <a:endParaRPr lang="en-GB" sz="1200">
              <a:solidFill>
                <a:schemeClr val="bg1"/>
              </a:solidFill>
              <a:latin typeface="Arial Narrow" pitchFamily="34" charset="0"/>
            </a:endParaRPr>
          </a:p>
        </p:txBody>
      </p:sp>
    </p:spTree>
    <p:extLst>
      <p:ext uri="{BB962C8B-B14F-4D97-AF65-F5344CB8AC3E}">
        <p14:creationId xmlns:p14="http://schemas.microsoft.com/office/powerpoint/2010/main" val="3304109773"/>
      </p:ext>
    </p:extLst>
  </p:cSld>
  <p:clrMap bg1="lt1" tx1="dk1" bg2="lt2" tx2="dk2" accent1="accent1" accent2="accent2" accent3="accent3" accent4="accent4" accent5="accent5" accent6="accent6" hlink="hlink" folHlink="folHlink"/>
  <p:sldLayoutIdLst>
    <p:sldLayoutId id="2147483668" r:id="rId1"/>
    <p:sldLayoutId id="2147483669" r:id="rId2"/>
    <p:sldLayoutId id="2147483670" r:id="rId3"/>
    <p:sldLayoutId id="2147483671" r:id="rId4"/>
    <p:sldLayoutId id="2147483672" r:id="rId5"/>
    <p:sldLayoutId id="2147483673" r:id="rId6"/>
    <p:sldLayoutId id="2147483674" r:id="rId7"/>
    <p:sldLayoutId id="2147483675" r:id="rId8"/>
    <p:sldLayoutId id="2147483676" r:id="rId9"/>
    <p:sldLayoutId id="2147483677" r:id="rId10"/>
    <p:sldLayoutId id="2147483678" r:id="rId11"/>
    <p:sldLayoutId id="2147483679" r:id="rId12"/>
  </p:sldLayoutIdLst>
  <p:txStyles>
    <p:titleStyle>
      <a:lvl1pPr algn="ctr" rtl="0" eaLnBrk="0" fontAlgn="base" hangingPunct="0">
        <a:spcBef>
          <a:spcPct val="0"/>
        </a:spcBef>
        <a:spcAft>
          <a:spcPct val="0"/>
        </a:spcAft>
        <a:defRPr sz="4400" kern="1200">
          <a:solidFill>
            <a:srgbClr val="632523"/>
          </a:solidFill>
          <a:latin typeface="Arial" pitchFamily="34" charset="0"/>
          <a:ea typeface="+mj-ea"/>
          <a:cs typeface="Arial" pitchFamily="34" charset="0"/>
        </a:defRPr>
      </a:lvl1pPr>
      <a:lvl2pPr algn="ctr" rtl="0" eaLnBrk="0" fontAlgn="base" hangingPunct="0">
        <a:spcBef>
          <a:spcPct val="0"/>
        </a:spcBef>
        <a:spcAft>
          <a:spcPct val="0"/>
        </a:spcAft>
        <a:defRPr sz="4400">
          <a:solidFill>
            <a:srgbClr val="632523"/>
          </a:solidFill>
          <a:latin typeface="Arial" charset="0"/>
          <a:cs typeface="Arial" charset="0"/>
        </a:defRPr>
      </a:lvl2pPr>
      <a:lvl3pPr algn="ctr" rtl="0" eaLnBrk="0" fontAlgn="base" hangingPunct="0">
        <a:spcBef>
          <a:spcPct val="0"/>
        </a:spcBef>
        <a:spcAft>
          <a:spcPct val="0"/>
        </a:spcAft>
        <a:defRPr sz="4400">
          <a:solidFill>
            <a:srgbClr val="632523"/>
          </a:solidFill>
          <a:latin typeface="Arial" charset="0"/>
          <a:cs typeface="Arial" charset="0"/>
        </a:defRPr>
      </a:lvl3pPr>
      <a:lvl4pPr algn="ctr" rtl="0" eaLnBrk="0" fontAlgn="base" hangingPunct="0">
        <a:spcBef>
          <a:spcPct val="0"/>
        </a:spcBef>
        <a:spcAft>
          <a:spcPct val="0"/>
        </a:spcAft>
        <a:defRPr sz="4400">
          <a:solidFill>
            <a:srgbClr val="632523"/>
          </a:solidFill>
          <a:latin typeface="Arial" charset="0"/>
          <a:cs typeface="Arial" charset="0"/>
        </a:defRPr>
      </a:lvl4pPr>
      <a:lvl5pPr algn="ctr" rtl="0" eaLnBrk="0" fontAlgn="base" hangingPunct="0">
        <a:spcBef>
          <a:spcPct val="0"/>
        </a:spcBef>
        <a:spcAft>
          <a:spcPct val="0"/>
        </a:spcAft>
        <a:defRPr sz="4400">
          <a:solidFill>
            <a:srgbClr val="632523"/>
          </a:solidFill>
          <a:latin typeface="Arial" charset="0"/>
          <a:cs typeface="Arial" charset="0"/>
        </a:defRPr>
      </a:lvl5pPr>
      <a:lvl6pPr marL="457200" algn="ctr" rtl="0" fontAlgn="base">
        <a:spcBef>
          <a:spcPct val="0"/>
        </a:spcBef>
        <a:spcAft>
          <a:spcPct val="0"/>
        </a:spcAft>
        <a:defRPr sz="4400">
          <a:solidFill>
            <a:srgbClr val="632523"/>
          </a:solidFill>
          <a:latin typeface="Arial" charset="0"/>
          <a:cs typeface="Arial" charset="0"/>
        </a:defRPr>
      </a:lvl6pPr>
      <a:lvl7pPr marL="914400" algn="ctr" rtl="0" fontAlgn="base">
        <a:spcBef>
          <a:spcPct val="0"/>
        </a:spcBef>
        <a:spcAft>
          <a:spcPct val="0"/>
        </a:spcAft>
        <a:defRPr sz="4400">
          <a:solidFill>
            <a:srgbClr val="632523"/>
          </a:solidFill>
          <a:latin typeface="Arial" charset="0"/>
          <a:cs typeface="Arial" charset="0"/>
        </a:defRPr>
      </a:lvl7pPr>
      <a:lvl8pPr marL="1371600" algn="ctr" rtl="0" fontAlgn="base">
        <a:spcBef>
          <a:spcPct val="0"/>
        </a:spcBef>
        <a:spcAft>
          <a:spcPct val="0"/>
        </a:spcAft>
        <a:defRPr sz="4400">
          <a:solidFill>
            <a:srgbClr val="632523"/>
          </a:solidFill>
          <a:latin typeface="Arial" charset="0"/>
          <a:cs typeface="Arial" charset="0"/>
        </a:defRPr>
      </a:lvl8pPr>
      <a:lvl9pPr marL="1828800" algn="ctr" rtl="0" fontAlgn="base">
        <a:spcBef>
          <a:spcPct val="0"/>
        </a:spcBef>
        <a:spcAft>
          <a:spcPct val="0"/>
        </a:spcAft>
        <a:defRPr sz="4400">
          <a:solidFill>
            <a:srgbClr val="632523"/>
          </a:solidFill>
          <a:latin typeface="Arial" charset="0"/>
          <a:cs typeface="Arial" charset="0"/>
        </a:defRPr>
      </a:lvl9pPr>
    </p:titleStyle>
    <p:bodyStyle>
      <a:lvl1pPr marL="342900" indent="-342900" algn="l" rtl="0" eaLnBrk="0" fontAlgn="base" hangingPunct="0">
        <a:spcBef>
          <a:spcPct val="20000"/>
        </a:spcBef>
        <a:spcAft>
          <a:spcPct val="0"/>
        </a:spcAft>
        <a:buFont typeface="Arial" charset="0"/>
        <a:buChar char="•"/>
        <a:defRPr sz="3200" kern="1200">
          <a:solidFill>
            <a:srgbClr val="10253F"/>
          </a:solidFill>
          <a:latin typeface="Arial" pitchFamily="34" charset="0"/>
          <a:ea typeface="+mn-ea"/>
          <a:cs typeface="Arial" pitchFamily="34" charset="0"/>
        </a:defRPr>
      </a:lvl1pPr>
      <a:lvl2pPr marL="742950" indent="-285750" algn="l" rtl="0" eaLnBrk="0" fontAlgn="base" hangingPunct="0">
        <a:spcBef>
          <a:spcPct val="20000"/>
        </a:spcBef>
        <a:spcAft>
          <a:spcPct val="0"/>
        </a:spcAft>
        <a:buFont typeface="Arial" charset="0"/>
        <a:buChar char="–"/>
        <a:defRPr sz="2800" kern="1200">
          <a:solidFill>
            <a:srgbClr val="10253F"/>
          </a:solidFill>
          <a:latin typeface="Arial" pitchFamily="34" charset="0"/>
          <a:ea typeface="+mn-ea"/>
          <a:cs typeface="Arial" pitchFamily="34" charset="0"/>
        </a:defRPr>
      </a:lvl2pPr>
      <a:lvl3pPr marL="1143000" indent="-228600" algn="l" rtl="0" eaLnBrk="0" fontAlgn="base" hangingPunct="0">
        <a:spcBef>
          <a:spcPct val="20000"/>
        </a:spcBef>
        <a:spcAft>
          <a:spcPct val="0"/>
        </a:spcAft>
        <a:buFont typeface="Arial" charset="0"/>
        <a:buChar char="•"/>
        <a:defRPr sz="2400" kern="1200">
          <a:solidFill>
            <a:srgbClr val="10253F"/>
          </a:solidFill>
          <a:latin typeface="Arial" pitchFamily="34" charset="0"/>
          <a:ea typeface="+mn-ea"/>
          <a:cs typeface="Arial" pitchFamily="34" charset="0"/>
        </a:defRPr>
      </a:lvl3pPr>
      <a:lvl4pPr marL="1600200" indent="-228600" algn="l" rtl="0" eaLnBrk="0" fontAlgn="base" hangingPunct="0">
        <a:spcBef>
          <a:spcPct val="20000"/>
        </a:spcBef>
        <a:spcAft>
          <a:spcPct val="0"/>
        </a:spcAft>
        <a:buFont typeface="Arial" charset="0"/>
        <a:buChar char="–"/>
        <a:defRPr sz="2000" kern="1200">
          <a:solidFill>
            <a:srgbClr val="10253F"/>
          </a:solidFill>
          <a:latin typeface="Arial" pitchFamily="34" charset="0"/>
          <a:ea typeface="+mn-ea"/>
          <a:cs typeface="Arial" pitchFamily="34" charset="0"/>
        </a:defRPr>
      </a:lvl4pPr>
      <a:lvl5pPr marL="2057400" indent="-228600" algn="l" rtl="0" eaLnBrk="0" fontAlgn="base" hangingPunct="0">
        <a:spcBef>
          <a:spcPct val="20000"/>
        </a:spcBef>
        <a:spcAft>
          <a:spcPct val="0"/>
        </a:spcAft>
        <a:buFont typeface="Arial" charset="0"/>
        <a:buChar char="»"/>
        <a:defRPr sz="2000" kern="1200">
          <a:solidFill>
            <a:srgbClr val="10253F"/>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4.xml"/></Relationships>
</file>

<file path=ppt/slides/_rels/slide1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4.xml"/></Relationships>
</file>

<file path=ppt/slides/_rels/slide1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7.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19.xml"/></Relationships>
</file>

<file path=ppt/slides/_rels/slide18.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19.xml"/><Relationship Id="rId4" Type="http://schemas.openxmlformats.org/officeDocument/2006/relationships/hyperlink" Target="http://www.wpro.who.int/publications/docs/practical_guidelines_infection_control.pdf" TargetMode="Externa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23.xml.rels><?xml version="1.0" encoding="UTF-8" standalone="yes"?>
<Relationships xmlns="http://schemas.openxmlformats.org/package/2006/relationships"><Relationship Id="rId2" Type="http://schemas.openxmlformats.org/officeDocument/2006/relationships/hyperlink" Target="http://www.who.int/water_sanitation_health/medicalwaste/wastemanag/en/" TargetMode="External"/><Relationship Id="rId1" Type="http://schemas.openxmlformats.org/officeDocument/2006/relationships/slideLayout" Target="../slideLayouts/slideLayout19.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2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9.xml"/></Relationships>
</file>

<file path=ppt/slides/_rels/slide26.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19.xml"/></Relationships>
</file>

<file path=ppt/slides/_rels/slide27.xml.rels><?xml version="1.0" encoding="UTF-8" standalone="yes"?>
<Relationships xmlns="http://schemas.openxmlformats.org/package/2006/relationships"><Relationship Id="rId3" Type="http://schemas.openxmlformats.org/officeDocument/2006/relationships/hyperlink" Target="http://www.who.int/water_sanitation_health/medicalwaste/wastemanag/en/" TargetMode="External"/><Relationship Id="rId2" Type="http://schemas.openxmlformats.org/officeDocument/2006/relationships/image" Target="../media/image12.jpeg"/><Relationship Id="rId1" Type="http://schemas.openxmlformats.org/officeDocument/2006/relationships/slideLayout" Target="../slideLayouts/slideLayout19.xml"/></Relationships>
</file>

<file path=ppt/slides/_rels/slide28.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19.xml"/></Relationships>
</file>

<file path=ppt/slides/_rels/slide29.xml.rels><?xml version="1.0" encoding="UTF-8" standalone="yes"?>
<Relationships xmlns="http://schemas.openxmlformats.org/package/2006/relationships"><Relationship Id="rId2" Type="http://schemas.openxmlformats.org/officeDocument/2006/relationships/hyperlink" Target="http://www.who.int/water_sanitation_health/medicalwaste/wastemanag/en/" TargetMode="External"/><Relationship Id="rId1" Type="http://schemas.openxmlformats.org/officeDocument/2006/relationships/slideLayout" Target="../slideLayouts/slideLayout19.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4.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34.xml.rels><?xml version="1.0" encoding="UTF-8" standalone="yes"?>
<Relationships xmlns="http://schemas.openxmlformats.org/package/2006/relationships"><Relationship Id="rId3" Type="http://schemas.openxmlformats.org/officeDocument/2006/relationships/hyperlink" Target="mailto:ihrhrt@who.int" TargetMode="External"/><Relationship Id="rId2" Type="http://schemas.openxmlformats.org/officeDocument/2006/relationships/hyperlink" Target="https://extranet.who.int/hslp" TargetMode="External"/><Relationship Id="rId1" Type="http://schemas.openxmlformats.org/officeDocument/2006/relationships/slideLayout" Target="../slideLayouts/slideLayout14.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 name="Shape 82"/>
          <p:cNvSpPr/>
          <p:nvPr/>
        </p:nvSpPr>
        <p:spPr>
          <a:xfrm>
            <a:off x="107504" y="4851161"/>
            <a:ext cx="8856984" cy="954103"/>
          </a:xfrm>
          <a:prstGeom prst="rect">
            <a:avLst/>
          </a:prstGeom>
          <a:solidFill>
            <a:schemeClr val="bg1"/>
          </a:solidFill>
          <a:ln w="12700">
            <a:miter lim="400000"/>
          </a:ln>
          <a:extLst>
            <a:ext uri="{C572A759-6A51-4108-AA02-DFA0A04FC94B}">
              <ma14:wrappingTextBoxFlag xmlns:ma14="http://schemas.microsoft.com/office/mac/drawingml/2011/main" xmlns="" val="1"/>
            </a:ext>
          </a:extLst>
        </p:spPr>
        <p:txBody>
          <a:bodyPr wrap="square" lIns="45718" tIns="45718" rIns="45718" bIns="45718">
            <a:spAutoFit/>
          </a:bodyPr>
          <a:lstStyle/>
          <a:p>
            <a:pPr lvl="0">
              <a:defRPr sz="1800"/>
            </a:pPr>
            <a:r>
              <a:rPr lang="fr-FR" sz="2800" b="1" dirty="0">
                <a:solidFill>
                  <a:srgbClr val="002060"/>
                </a:solidFill>
                <a:latin typeface="Arial" panose="020B0604020202020204" pitchFamily="34" charset="0"/>
                <a:ea typeface="Arial"/>
                <a:cs typeface="Arial" panose="020B0604020202020204" pitchFamily="34" charset="0"/>
                <a:sym typeface="Arial"/>
              </a:rPr>
              <a:t>B6.2 </a:t>
            </a:r>
            <a:r>
              <a:rPr sz="2800" b="1" dirty="0">
                <a:solidFill>
                  <a:srgbClr val="002060"/>
                </a:solidFill>
                <a:latin typeface="Arial" panose="020B0604020202020204" pitchFamily="34" charset="0"/>
                <a:ea typeface="Arial"/>
                <a:cs typeface="Arial" panose="020B0604020202020204" pitchFamily="34" charset="0"/>
                <a:sym typeface="Arial"/>
              </a:rPr>
              <a:t>Prévention et </a:t>
            </a:r>
            <a:r>
              <a:rPr lang="en-US" sz="2800" b="1" dirty="0" err="1">
                <a:solidFill>
                  <a:srgbClr val="002060"/>
                </a:solidFill>
                <a:latin typeface="Arial" panose="020B0604020202020204" pitchFamily="34" charset="0"/>
                <a:ea typeface="Arial"/>
                <a:cs typeface="Arial" panose="020B0604020202020204" pitchFamily="34" charset="0"/>
                <a:sym typeface="Arial"/>
              </a:rPr>
              <a:t>contrôle</a:t>
            </a:r>
            <a:r>
              <a:rPr lang="en-US" sz="2800" b="1" dirty="0">
                <a:solidFill>
                  <a:srgbClr val="002060"/>
                </a:solidFill>
                <a:latin typeface="Arial" panose="020B0604020202020204" pitchFamily="34" charset="0"/>
                <a:ea typeface="Arial"/>
                <a:cs typeface="Arial" panose="020B0604020202020204" pitchFamily="34" charset="0"/>
                <a:sym typeface="Arial"/>
              </a:rPr>
              <a:t> d</a:t>
            </a:r>
            <a:r>
              <a:rPr lang="it-IT" sz="2800" b="1" dirty="0">
                <a:solidFill>
                  <a:srgbClr val="002060"/>
                </a:solidFill>
                <a:latin typeface="Arial" panose="020B0604020202020204" pitchFamily="34" charset="0"/>
                <a:ea typeface="Arial"/>
                <a:cs typeface="Arial" panose="020B0604020202020204" pitchFamily="34" charset="0"/>
                <a:sym typeface="Arial"/>
              </a:rPr>
              <a:t>es </a:t>
            </a:r>
            <a:r>
              <a:rPr sz="2800" b="1" dirty="0">
                <a:solidFill>
                  <a:srgbClr val="002060"/>
                </a:solidFill>
                <a:latin typeface="Arial" panose="020B0604020202020204" pitchFamily="34" charset="0"/>
                <a:ea typeface="Arial"/>
                <a:cs typeface="Arial" panose="020B0604020202020204" pitchFamily="34" charset="0"/>
                <a:sym typeface="Arial"/>
              </a:rPr>
              <a:t>infection</a:t>
            </a:r>
            <a:r>
              <a:rPr lang="it-IT" sz="2800" b="1" dirty="0">
                <a:solidFill>
                  <a:srgbClr val="002060"/>
                </a:solidFill>
                <a:latin typeface="Arial" panose="020B0604020202020204" pitchFamily="34" charset="0"/>
                <a:ea typeface="Arial"/>
                <a:cs typeface="Arial" panose="020B0604020202020204" pitchFamily="34" charset="0"/>
                <a:sym typeface="Arial"/>
              </a:rPr>
              <a:t>s:</a:t>
            </a:r>
          </a:p>
          <a:p>
            <a:pPr lvl="0">
              <a:defRPr sz="1800"/>
            </a:pPr>
            <a:r>
              <a:rPr lang="it-IT" sz="2800" b="1" dirty="0">
                <a:solidFill>
                  <a:srgbClr val="002060"/>
                </a:solidFill>
                <a:latin typeface="Arial" panose="020B0604020202020204" pitchFamily="34" charset="0"/>
                <a:ea typeface="Arial"/>
                <a:cs typeface="Arial" panose="020B0604020202020204" pitchFamily="34" charset="0"/>
                <a:sym typeface="Arial"/>
              </a:rPr>
              <a:t>Nettoyage et désinfection de l’</a:t>
            </a:r>
            <a:r>
              <a:rPr sz="2800" b="1" dirty="0" err="1">
                <a:solidFill>
                  <a:srgbClr val="002060"/>
                </a:solidFill>
                <a:latin typeface="Arial" panose="020B0604020202020204" pitchFamily="34" charset="0"/>
                <a:ea typeface="Arial"/>
                <a:cs typeface="Arial" panose="020B0604020202020204" pitchFamily="34" charset="0"/>
                <a:sym typeface="Arial"/>
              </a:rPr>
              <a:t>environnement</a:t>
            </a:r>
            <a:endParaRPr sz="2800" b="1" dirty="0">
              <a:solidFill>
                <a:srgbClr val="002060"/>
              </a:solidFill>
              <a:latin typeface="Arial" panose="020B0604020202020204" pitchFamily="34" charset="0"/>
              <a:ea typeface="Arial"/>
              <a:cs typeface="Arial" panose="020B0604020202020204" pitchFamily="34" charset="0"/>
              <a:sym typeface="Arial"/>
            </a:endParaRPr>
          </a:p>
        </p:txBody>
      </p:sp>
      <p:sp>
        <p:nvSpPr>
          <p:cNvPr id="4" name="Title 1"/>
          <p:cNvSpPr txBox="1">
            <a:spLocks/>
          </p:cNvSpPr>
          <p:nvPr/>
        </p:nvSpPr>
        <p:spPr>
          <a:xfrm>
            <a:off x="1475656" y="84138"/>
            <a:ext cx="7668344" cy="17526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r"/>
            <a:r>
              <a:rPr lang="en-US" sz="3200" b="1" dirty="0">
                <a:solidFill>
                  <a:srgbClr val="0070C0"/>
                </a:solidFill>
                <a:latin typeface="Arial" charset="0"/>
                <a:cs typeface="Arial" charset="0"/>
              </a:rPr>
              <a:t>Formation des</a:t>
            </a:r>
          </a:p>
          <a:p>
            <a:pPr algn="r"/>
            <a:r>
              <a:rPr lang="en-US" sz="3200" b="1" dirty="0" err="1">
                <a:solidFill>
                  <a:srgbClr val="002060"/>
                </a:solidFill>
                <a:latin typeface="Arial" charset="0"/>
                <a:cs typeface="Arial" charset="0"/>
              </a:rPr>
              <a:t>Équipes</a:t>
            </a:r>
            <a:r>
              <a:rPr lang="en-US" sz="3200" b="1" dirty="0">
                <a:solidFill>
                  <a:srgbClr val="002060"/>
                </a:solidFill>
                <a:latin typeface="Arial" charset="0"/>
                <a:cs typeface="Arial" charset="0"/>
              </a:rPr>
              <a:t> </a:t>
            </a:r>
            <a:r>
              <a:rPr lang="en-US" sz="3200" b="1" dirty="0" err="1">
                <a:solidFill>
                  <a:srgbClr val="002060"/>
                </a:solidFill>
                <a:latin typeface="Arial" charset="0"/>
                <a:cs typeface="Arial" charset="0"/>
              </a:rPr>
              <a:t>d’Intervention</a:t>
            </a:r>
            <a:r>
              <a:rPr lang="en-US" sz="3200" b="1" dirty="0">
                <a:solidFill>
                  <a:srgbClr val="002060"/>
                </a:solidFill>
                <a:latin typeface="Arial" charset="0"/>
                <a:cs typeface="Arial" charset="0"/>
              </a:rPr>
              <a:t> </a:t>
            </a:r>
            <a:r>
              <a:rPr lang="en-US" sz="3200" b="1" dirty="0" err="1">
                <a:solidFill>
                  <a:srgbClr val="002060"/>
                </a:solidFill>
                <a:latin typeface="Arial" charset="0"/>
                <a:cs typeface="Arial" charset="0"/>
              </a:rPr>
              <a:t>Rapide</a:t>
            </a:r>
            <a:r>
              <a:rPr lang="en-US" sz="3200" b="1" dirty="0">
                <a:solidFill>
                  <a:srgbClr val="002060"/>
                </a:solidFill>
                <a:latin typeface="Arial" charset="0"/>
                <a:cs typeface="Arial" charset="0"/>
              </a:rPr>
              <a:t> </a:t>
            </a:r>
          </a:p>
        </p:txBody>
      </p:sp>
      <p:sp>
        <p:nvSpPr>
          <p:cNvPr id="2" name="TextBox 1">
            <a:extLst>
              <a:ext uri="{FF2B5EF4-FFF2-40B4-BE49-F238E27FC236}">
                <a16:creationId xmlns:a16="http://schemas.microsoft.com/office/drawing/2014/main" id="{0FE999AB-5603-4CCE-BC93-47D2E7308443}"/>
              </a:ext>
            </a:extLst>
          </p:cNvPr>
          <p:cNvSpPr txBox="1"/>
          <p:nvPr/>
        </p:nvSpPr>
        <p:spPr>
          <a:xfrm>
            <a:off x="35496" y="6433591"/>
            <a:ext cx="1858201" cy="307777"/>
          </a:xfrm>
          <a:prstGeom prst="rect">
            <a:avLst/>
          </a:prstGeom>
          <a:noFill/>
        </p:spPr>
        <p:txBody>
          <a:bodyPr wrap="none" rtlCol="0">
            <a:spAutoFit/>
          </a:bodyPr>
          <a:lstStyle/>
          <a:p>
            <a:r>
              <a:rPr lang="fr-FR" sz="1400" dirty="0">
                <a:solidFill>
                  <a:srgbClr val="002060"/>
                </a:solidFill>
              </a:rPr>
              <a:t>Mise à jour: mars 2016</a:t>
            </a:r>
            <a:endParaRPr lang="en-US" sz="1400" dirty="0">
              <a:solidFill>
                <a:srgbClr val="002060"/>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 name="Shape 143"/>
          <p:cNvSpPr>
            <a:spLocks noGrp="1"/>
          </p:cNvSpPr>
          <p:nvPr>
            <p:ph type="body" idx="4294967295"/>
          </p:nvPr>
        </p:nvSpPr>
        <p:spPr>
          <a:xfrm>
            <a:off x="467544" y="1412776"/>
            <a:ext cx="8359080" cy="3810000"/>
          </a:xfrm>
          <a:prstGeom prst="rect">
            <a:avLst/>
          </a:prstGeom>
        </p:spPr>
        <p:txBody>
          <a:bodyPr/>
          <a:lstStyle/>
          <a:p>
            <a:pPr marL="0" lvl="0" indent="0">
              <a:buSzTx/>
              <a:buNone/>
              <a:defRPr sz="1800">
                <a:solidFill>
                  <a:srgbClr val="000000"/>
                </a:solidFill>
              </a:defRPr>
            </a:pPr>
            <a:endParaRPr sz="2800" b="1" dirty="0"/>
          </a:p>
          <a:p>
            <a:pPr marL="0" lvl="0" indent="0">
              <a:buSzTx/>
              <a:buNone/>
              <a:defRPr sz="1800">
                <a:solidFill>
                  <a:srgbClr val="000000"/>
                </a:solidFill>
              </a:defRPr>
            </a:pPr>
            <a:r>
              <a:rPr sz="2800" dirty="0">
                <a:solidFill>
                  <a:srgbClr val="FF0000"/>
                </a:solidFill>
              </a:rPr>
              <a:t>Réponse :</a:t>
            </a:r>
          </a:p>
          <a:p>
            <a:pPr marL="0" lvl="0" indent="0">
              <a:buSzTx/>
              <a:buNone/>
              <a:defRPr sz="1800">
                <a:solidFill>
                  <a:srgbClr val="000000"/>
                </a:solidFill>
              </a:defRPr>
            </a:pPr>
            <a:r>
              <a:rPr sz="2800" dirty="0">
                <a:solidFill>
                  <a:srgbClr val="FF0000"/>
                </a:solidFill>
              </a:rPr>
              <a:t>la matière organique (par exemple les fluides corporels) : </a:t>
            </a:r>
          </a:p>
          <a:p>
            <a:pPr marL="0" lvl="0" indent="0">
              <a:buClr>
                <a:srgbClr val="FFFF00"/>
              </a:buClr>
              <a:buNone/>
              <a:defRPr sz="1800">
                <a:solidFill>
                  <a:srgbClr val="000000"/>
                </a:solidFill>
              </a:defRPr>
            </a:pPr>
            <a:r>
              <a:rPr lang="en-GB" sz="2800" dirty="0">
                <a:solidFill>
                  <a:srgbClr val="FF0000"/>
                </a:solidFill>
              </a:rPr>
              <a:t>- N</a:t>
            </a:r>
            <a:r>
              <a:rPr sz="2800" dirty="0" err="1">
                <a:solidFill>
                  <a:srgbClr val="FF0000"/>
                </a:solidFill>
              </a:rPr>
              <a:t>eutralise</a:t>
            </a:r>
            <a:r>
              <a:rPr sz="2800" dirty="0">
                <a:solidFill>
                  <a:srgbClr val="FF0000"/>
                </a:solidFill>
              </a:rPr>
              <a:t> le chlore (l'empêche de tuer les organismes)</a:t>
            </a:r>
          </a:p>
          <a:p>
            <a:pPr marL="0" lvl="0" indent="0">
              <a:buClr>
                <a:srgbClr val="FFFF00"/>
              </a:buClr>
              <a:buNone/>
              <a:defRPr sz="1800">
                <a:solidFill>
                  <a:srgbClr val="000000"/>
                </a:solidFill>
              </a:defRPr>
            </a:pPr>
            <a:r>
              <a:rPr lang="en-GB" sz="2800" dirty="0">
                <a:solidFill>
                  <a:srgbClr val="FF0000"/>
                </a:solidFill>
              </a:rPr>
              <a:t>- E</a:t>
            </a:r>
            <a:r>
              <a:rPr sz="2800" dirty="0" err="1">
                <a:solidFill>
                  <a:srgbClr val="FF0000"/>
                </a:solidFill>
              </a:rPr>
              <a:t>mpêche</a:t>
            </a:r>
            <a:r>
              <a:rPr sz="2800" dirty="0">
                <a:solidFill>
                  <a:srgbClr val="FF0000"/>
                </a:solidFill>
              </a:rPr>
              <a:t> le chlore d'atteindre les </a:t>
            </a:r>
            <a:r>
              <a:rPr sz="2800" dirty="0" err="1">
                <a:solidFill>
                  <a:srgbClr val="FF0000"/>
                </a:solidFill>
              </a:rPr>
              <a:t>organismes</a:t>
            </a:r>
            <a:endParaRPr sz="2800" dirty="0">
              <a:solidFill>
                <a:srgbClr val="FF0000"/>
              </a:solidFill>
            </a:endParaRPr>
          </a:p>
        </p:txBody>
      </p:sp>
      <p:sp>
        <p:nvSpPr>
          <p:cNvPr id="144" name="Shape 144"/>
          <p:cNvSpPr>
            <a:spLocks noGrp="1"/>
          </p:cNvSpPr>
          <p:nvPr>
            <p:ph type="title" idx="4294967295"/>
          </p:nvPr>
        </p:nvSpPr>
        <p:spPr>
          <a:xfrm>
            <a:off x="-108520" y="11113"/>
            <a:ext cx="9540552" cy="1143000"/>
          </a:xfrm>
          <a:prstGeom prst="rect">
            <a:avLst/>
          </a:prstGeom>
        </p:spPr>
        <p:txBody>
          <a:bodyPr/>
          <a:lstStyle/>
          <a:p>
            <a:pPr lvl="0" defTabSz="905255">
              <a:defRPr sz="1800" b="0">
                <a:solidFill>
                  <a:srgbClr val="000000"/>
                </a:solidFill>
              </a:defRPr>
            </a:pPr>
            <a:br>
              <a:rPr sz="3200" dirty="0"/>
            </a:br>
            <a:r>
              <a:rPr sz="3000" b="1" spc="-20" dirty="0">
                <a:solidFill>
                  <a:srgbClr val="002060"/>
                </a:solidFill>
              </a:rPr>
              <a:t>Pourquoi faut-il nettoyer avant de désinfecter ?</a:t>
            </a:r>
          </a:p>
        </p:txBody>
      </p:sp>
    </p:spTree>
  </p:cSld>
  <p:clrMapOvr>
    <a:masterClrMapping/>
  </p:clrMapOvr>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entr" presetSubtype="0" fill="hold" grpId="1" nodeType="clickEffect">
                                  <p:stCondLst>
                                    <p:cond delay="0"/>
                                  </p:stCondLst>
                                  <p:iterate>
                                    <p:tmAbs val="0"/>
                                  </p:iterate>
                                  <p:childTnLst>
                                    <p:set>
                                      <p:cBhvr>
                                        <p:cTn id="6" fill="hold"/>
                                        <p:tgtEl>
                                          <p:spTgt spid="14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1" nodeType="clickEffect">
                                  <p:stCondLst>
                                    <p:cond delay="0"/>
                                  </p:stCondLst>
                                  <p:iterate>
                                    <p:tmAbs val="0"/>
                                  </p:iterate>
                                  <p:childTnLst>
                                    <p:set>
                                      <p:cBhvr>
                                        <p:cTn id="10" fill="hold"/>
                                        <p:tgtEl>
                                          <p:spTgt spid="14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1" nodeType="clickEffect">
                                  <p:stCondLst>
                                    <p:cond delay="0"/>
                                  </p:stCondLst>
                                  <p:iterate>
                                    <p:tmAbs val="0"/>
                                  </p:iterate>
                                  <p:childTnLst>
                                    <p:set>
                                      <p:cBhvr>
                                        <p:cTn id="14" fill="hold"/>
                                        <p:tgtEl>
                                          <p:spTgt spid="14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1" nodeType="clickEffect">
                                  <p:stCondLst>
                                    <p:cond delay="0"/>
                                  </p:stCondLst>
                                  <p:iterate>
                                    <p:tmAbs val="0"/>
                                  </p:iterate>
                                  <p:childTnLst>
                                    <p:set>
                                      <p:cBhvr>
                                        <p:cTn id="18" fill="hold"/>
                                        <p:tgtEl>
                                          <p:spTgt spid="14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3" grpId="1" build="p" animBg="1" advAuto="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1" name="Shape 151"/>
          <p:cNvSpPr>
            <a:spLocks noGrp="1"/>
          </p:cNvSpPr>
          <p:nvPr>
            <p:ph type="title"/>
          </p:nvPr>
        </p:nvSpPr>
        <p:spPr>
          <a:xfrm>
            <a:off x="-756592" y="274638"/>
            <a:ext cx="10729192" cy="1143000"/>
          </a:xfrm>
          <a:prstGeom prst="rect">
            <a:avLst/>
          </a:prstGeom>
        </p:spPr>
        <p:txBody>
          <a:bodyPr>
            <a:normAutofit/>
          </a:bodyPr>
          <a:lstStyle>
            <a:lvl1pPr>
              <a:defRPr sz="3800"/>
            </a:lvl1pPr>
          </a:lstStyle>
          <a:p>
            <a:pPr lvl="0">
              <a:defRPr sz="1800" b="0">
                <a:solidFill>
                  <a:srgbClr val="000000"/>
                </a:solidFill>
              </a:defRPr>
            </a:pPr>
            <a:r>
              <a:rPr sz="3000" b="1" dirty="0">
                <a:solidFill>
                  <a:srgbClr val="002060"/>
                </a:solidFill>
                <a:latin typeface="Arial" panose="020B0604020202020204" pitchFamily="34" charset="0"/>
                <a:cs typeface="Arial" panose="020B0604020202020204" pitchFamily="34" charset="0"/>
              </a:rPr>
              <a:t>Pourquoi faut-il éliminer les résidus de chlore ? </a:t>
            </a:r>
          </a:p>
        </p:txBody>
      </p:sp>
      <p:sp>
        <p:nvSpPr>
          <p:cNvPr id="152" name="Shape 152"/>
          <p:cNvSpPr>
            <a:spLocks noGrp="1"/>
          </p:cNvSpPr>
          <p:nvPr>
            <p:ph type="body" idx="4294967295"/>
          </p:nvPr>
        </p:nvSpPr>
        <p:spPr>
          <a:xfrm>
            <a:off x="457200" y="1066800"/>
            <a:ext cx="8686800" cy="4525963"/>
          </a:xfrm>
          <a:prstGeom prst="rect">
            <a:avLst/>
          </a:prstGeom>
        </p:spPr>
        <p:txBody>
          <a:bodyPr/>
          <a:lstStyle/>
          <a:p>
            <a:pPr lvl="0">
              <a:buClr>
                <a:srgbClr val="FFFFFF"/>
              </a:buClr>
              <a:defRPr sz="1800">
                <a:solidFill>
                  <a:srgbClr val="000000"/>
                </a:solidFill>
              </a:defRPr>
            </a:pPr>
            <a:endParaRPr sz="2800" dirty="0"/>
          </a:p>
          <a:p>
            <a:pPr marL="0" lvl="0" indent="0">
              <a:buSzTx/>
              <a:buNone/>
              <a:defRPr sz="1800">
                <a:solidFill>
                  <a:srgbClr val="000000"/>
                </a:solidFill>
              </a:defRPr>
            </a:pPr>
            <a:r>
              <a:rPr sz="2800" dirty="0" err="1">
                <a:solidFill>
                  <a:srgbClr val="FF0000"/>
                </a:solidFill>
              </a:rPr>
              <a:t>Réponse</a:t>
            </a:r>
            <a:r>
              <a:rPr lang="fr-FR" sz="2800" dirty="0">
                <a:solidFill>
                  <a:srgbClr val="FF0000"/>
                </a:solidFill>
              </a:rPr>
              <a:t>s</a:t>
            </a:r>
            <a:r>
              <a:rPr sz="2800" dirty="0">
                <a:solidFill>
                  <a:srgbClr val="FF0000"/>
                </a:solidFill>
              </a:rPr>
              <a:t>:</a:t>
            </a:r>
          </a:p>
          <a:p>
            <a:pPr marL="514350" lvl="0" indent="-514350">
              <a:buClr>
                <a:srgbClr val="002060"/>
              </a:buClr>
              <a:buFont typeface="+mj-lt"/>
              <a:buAutoNum type="arabicPeriod"/>
              <a:defRPr sz="1800">
                <a:solidFill>
                  <a:srgbClr val="000000"/>
                </a:solidFill>
              </a:defRPr>
            </a:pPr>
            <a:r>
              <a:rPr lang="fr-FR" sz="2800" dirty="0">
                <a:solidFill>
                  <a:srgbClr val="FF0000"/>
                </a:solidFill>
              </a:rPr>
              <a:t>I</a:t>
            </a:r>
            <a:r>
              <a:rPr sz="2800" dirty="0">
                <a:solidFill>
                  <a:srgbClr val="FF0000"/>
                </a:solidFill>
              </a:rPr>
              <a:t>l ronge et détériore le métal nu</a:t>
            </a:r>
          </a:p>
          <a:p>
            <a:pPr marL="514350" lvl="0" indent="-514350">
              <a:buClr>
                <a:srgbClr val="002060"/>
              </a:buClr>
              <a:buFont typeface="+mj-lt"/>
              <a:buAutoNum type="arabicPeriod"/>
              <a:defRPr sz="1800">
                <a:solidFill>
                  <a:srgbClr val="000000"/>
                </a:solidFill>
              </a:defRPr>
            </a:pPr>
            <a:r>
              <a:rPr lang="fr-FR" sz="2800" dirty="0">
                <a:solidFill>
                  <a:srgbClr val="FF0000"/>
                </a:solidFill>
              </a:rPr>
              <a:t>I</a:t>
            </a:r>
            <a:r>
              <a:rPr sz="2800" dirty="0">
                <a:solidFill>
                  <a:srgbClr val="FF0000"/>
                </a:solidFill>
              </a:rPr>
              <a:t>l réduit la durée de vie du plastique et du coton</a:t>
            </a:r>
          </a:p>
          <a:p>
            <a:pPr marL="514350" lvl="0" indent="-514350">
              <a:buClr>
                <a:srgbClr val="002060"/>
              </a:buClr>
              <a:buFont typeface="+mj-lt"/>
              <a:buAutoNum type="arabicPeriod"/>
              <a:defRPr sz="1800">
                <a:solidFill>
                  <a:srgbClr val="000000"/>
                </a:solidFill>
              </a:defRPr>
            </a:pPr>
            <a:r>
              <a:rPr lang="fr-FR" sz="2800" dirty="0">
                <a:solidFill>
                  <a:srgbClr val="FF0000"/>
                </a:solidFill>
              </a:rPr>
              <a:t>I</a:t>
            </a:r>
            <a:r>
              <a:rPr sz="2800" dirty="0">
                <a:solidFill>
                  <a:srgbClr val="FF0000"/>
                </a:solidFill>
              </a:rPr>
              <a:t>l ne peut pas rester présent sur les instruments médicaux - il est toxique pour la peau et les muqueuses</a:t>
            </a:r>
          </a:p>
          <a:p>
            <a:pPr marL="514350" lvl="0" indent="-514350">
              <a:buClr>
                <a:srgbClr val="002060"/>
              </a:buClr>
              <a:buFont typeface="+mj-lt"/>
              <a:buAutoNum type="arabicPeriod"/>
              <a:defRPr sz="1800">
                <a:solidFill>
                  <a:srgbClr val="000000"/>
                </a:solidFill>
              </a:defRPr>
            </a:pPr>
            <a:r>
              <a:rPr lang="fr-FR" sz="2800" dirty="0">
                <a:solidFill>
                  <a:srgbClr val="FF0000"/>
                </a:solidFill>
              </a:rPr>
              <a:t>I</a:t>
            </a:r>
            <a:r>
              <a:rPr sz="2800" dirty="0">
                <a:solidFill>
                  <a:srgbClr val="FF0000"/>
                </a:solidFill>
              </a:rPr>
              <a:t>l laisse un dépôt blanc sur le sol</a:t>
            </a:r>
            <a:r>
              <a:rPr lang="fr-FR" sz="2800" dirty="0">
                <a:solidFill>
                  <a:srgbClr val="FF0000"/>
                </a:solidFill>
              </a:rPr>
              <a:t>.</a:t>
            </a:r>
            <a:endParaRPr sz="2800" dirty="0">
              <a:solidFill>
                <a:srgbClr val="FF0000"/>
              </a:solidFill>
            </a:endParaRPr>
          </a:p>
        </p:txBody>
      </p:sp>
    </p:spTree>
  </p:cSld>
  <p:clrMapOvr>
    <a:masterClrMapping/>
  </p:clrMapOvr>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entr" presetSubtype="0" fill="hold" grpId="1" nodeType="clickEffect">
                                  <p:stCondLst>
                                    <p:cond delay="0"/>
                                  </p:stCondLst>
                                  <p:iterate>
                                    <p:tmAbs val="0"/>
                                  </p:iterate>
                                  <p:childTnLst>
                                    <p:set>
                                      <p:cBhvr>
                                        <p:cTn id="6" fill="hold"/>
                                        <p:tgtEl>
                                          <p:spTgt spid="152">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1" nodeType="clickEffect">
                                  <p:stCondLst>
                                    <p:cond delay="0"/>
                                  </p:stCondLst>
                                  <p:iterate>
                                    <p:tmAbs val="0"/>
                                  </p:iterate>
                                  <p:childTnLst>
                                    <p:set>
                                      <p:cBhvr>
                                        <p:cTn id="10" fill="hold"/>
                                        <p:tgtEl>
                                          <p:spTgt spid="152">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1" nodeType="clickEffect">
                                  <p:stCondLst>
                                    <p:cond delay="0"/>
                                  </p:stCondLst>
                                  <p:iterate>
                                    <p:tmAbs val="0"/>
                                  </p:iterate>
                                  <p:childTnLst>
                                    <p:set>
                                      <p:cBhvr>
                                        <p:cTn id="14" fill="hold"/>
                                        <p:tgtEl>
                                          <p:spTgt spid="152">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1" nodeType="clickEffect">
                                  <p:stCondLst>
                                    <p:cond delay="0"/>
                                  </p:stCondLst>
                                  <p:iterate>
                                    <p:tmAbs val="0"/>
                                  </p:iterate>
                                  <p:childTnLst>
                                    <p:set>
                                      <p:cBhvr>
                                        <p:cTn id="18" fill="hold"/>
                                        <p:tgtEl>
                                          <p:spTgt spid="152">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1" nodeType="clickEffect">
                                  <p:stCondLst>
                                    <p:cond delay="0"/>
                                  </p:stCondLst>
                                  <p:iterate>
                                    <p:tmAbs val="0"/>
                                  </p:iterate>
                                  <p:childTnLst>
                                    <p:set>
                                      <p:cBhvr>
                                        <p:cTn id="22" fill="hold"/>
                                        <p:tgtEl>
                                          <p:spTgt spid="152">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2" grpId="1" build="p" animBg="1" advAuto="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9" name="Shape 159"/>
          <p:cNvSpPr>
            <a:spLocks noGrp="1"/>
          </p:cNvSpPr>
          <p:nvPr>
            <p:ph type="title" idx="4294967295"/>
          </p:nvPr>
        </p:nvSpPr>
        <p:spPr>
          <a:xfrm>
            <a:off x="0" y="28575"/>
            <a:ext cx="9144000" cy="1143000"/>
          </a:xfrm>
          <a:prstGeom prst="rect">
            <a:avLst/>
          </a:prstGeom>
        </p:spPr>
        <p:txBody>
          <a:bodyPr/>
          <a:lstStyle/>
          <a:p>
            <a:pPr lvl="0">
              <a:defRPr sz="1800" b="0">
                <a:solidFill>
                  <a:srgbClr val="000000"/>
                </a:solidFill>
              </a:defRPr>
            </a:pPr>
            <a:r>
              <a:rPr sz="3600" b="1" dirty="0">
                <a:solidFill>
                  <a:srgbClr val="002060"/>
                </a:solidFill>
                <a:latin typeface="Arial" panose="020B0604020202020204" pitchFamily="34" charset="0"/>
                <a:cs typeface="Arial" panose="020B0604020202020204" pitchFamily="34" charset="0"/>
              </a:rPr>
              <a:t>Matériel de nettoyage et de désinfection</a:t>
            </a:r>
          </a:p>
        </p:txBody>
      </p:sp>
      <p:sp>
        <p:nvSpPr>
          <p:cNvPr id="160" name="Shape 160"/>
          <p:cNvSpPr>
            <a:spLocks noGrp="1"/>
          </p:cNvSpPr>
          <p:nvPr>
            <p:ph type="body" idx="4294967295"/>
          </p:nvPr>
        </p:nvSpPr>
        <p:spPr>
          <a:xfrm>
            <a:off x="1547664" y="1340768"/>
            <a:ext cx="7467600" cy="4525963"/>
          </a:xfrm>
          <a:prstGeom prst="rect">
            <a:avLst/>
          </a:prstGeom>
        </p:spPr>
        <p:txBody>
          <a:bodyPr/>
          <a:lstStyle/>
          <a:p>
            <a:pPr marL="609600" lvl="0" indent="-609600">
              <a:buClr>
                <a:srgbClr val="002060"/>
              </a:buClr>
              <a:defRPr sz="1800">
                <a:solidFill>
                  <a:srgbClr val="000000"/>
                </a:solidFill>
              </a:defRPr>
            </a:pPr>
            <a:r>
              <a:rPr lang="it-IT" sz="2800" dirty="0">
                <a:solidFill>
                  <a:srgbClr val="002060"/>
                </a:solidFill>
                <a:latin typeface="Arial" panose="020B0604020202020204" pitchFamily="34" charset="0"/>
                <a:cs typeface="Arial" panose="020B0604020202020204" pitchFamily="34" charset="0"/>
              </a:rPr>
              <a:t>EPI </a:t>
            </a:r>
            <a:r>
              <a:rPr sz="2800" dirty="0" err="1">
                <a:solidFill>
                  <a:srgbClr val="002060"/>
                </a:solidFill>
                <a:latin typeface="Arial" panose="020B0604020202020204" pitchFamily="34" charset="0"/>
                <a:cs typeface="Arial" panose="020B0604020202020204" pitchFamily="34" charset="0"/>
              </a:rPr>
              <a:t>adaptés</a:t>
            </a:r>
            <a:endParaRPr sz="2800" dirty="0">
              <a:solidFill>
                <a:srgbClr val="002060"/>
              </a:solidFill>
              <a:latin typeface="Arial" panose="020B0604020202020204" pitchFamily="34" charset="0"/>
              <a:cs typeface="Arial" panose="020B0604020202020204" pitchFamily="34" charset="0"/>
            </a:endParaRPr>
          </a:p>
          <a:p>
            <a:pPr marL="609600" lvl="0" indent="-609600">
              <a:buClr>
                <a:srgbClr val="002060"/>
              </a:buClr>
              <a:defRPr sz="1800">
                <a:solidFill>
                  <a:srgbClr val="000000"/>
                </a:solidFill>
              </a:defRPr>
            </a:pPr>
            <a:r>
              <a:rPr sz="2800" dirty="0">
                <a:solidFill>
                  <a:srgbClr val="002060"/>
                </a:solidFill>
                <a:latin typeface="Arial" panose="020B0604020202020204" pitchFamily="34" charset="0"/>
                <a:cs typeface="Arial" panose="020B0604020202020204" pitchFamily="34" charset="0"/>
              </a:rPr>
              <a:t>Savon et eau </a:t>
            </a:r>
          </a:p>
          <a:p>
            <a:pPr marL="609600" lvl="0" indent="-609600">
              <a:buClr>
                <a:srgbClr val="002060"/>
              </a:buClr>
              <a:defRPr sz="1800">
                <a:solidFill>
                  <a:srgbClr val="000000"/>
                </a:solidFill>
              </a:defRPr>
            </a:pPr>
            <a:r>
              <a:rPr sz="2800" dirty="0">
                <a:solidFill>
                  <a:srgbClr val="002060"/>
                </a:solidFill>
                <a:latin typeface="Arial" panose="020B0604020202020204" pitchFamily="34" charset="0"/>
                <a:cs typeface="Arial" panose="020B0604020202020204" pitchFamily="34" charset="0"/>
              </a:rPr>
              <a:t>Matériaux absorbants (chiffons, essuie-tout)</a:t>
            </a:r>
          </a:p>
          <a:p>
            <a:pPr marL="609600" lvl="0" indent="-609600">
              <a:buClr>
                <a:srgbClr val="002060"/>
              </a:buClr>
              <a:defRPr sz="1800">
                <a:solidFill>
                  <a:srgbClr val="000000"/>
                </a:solidFill>
              </a:defRPr>
            </a:pPr>
            <a:r>
              <a:rPr sz="2800" dirty="0">
                <a:solidFill>
                  <a:srgbClr val="002060"/>
                </a:solidFill>
                <a:latin typeface="Arial" panose="020B0604020202020204" pitchFamily="34" charset="0"/>
                <a:cs typeface="Arial" panose="020B0604020202020204" pitchFamily="34" charset="0"/>
              </a:rPr>
              <a:t>Seau, serpillère, chiffons</a:t>
            </a:r>
          </a:p>
          <a:p>
            <a:pPr marL="609600" lvl="0" indent="-609600">
              <a:buClr>
                <a:srgbClr val="002060"/>
              </a:buClr>
              <a:defRPr sz="1800">
                <a:solidFill>
                  <a:srgbClr val="000000"/>
                </a:solidFill>
              </a:defRPr>
            </a:pPr>
            <a:r>
              <a:rPr sz="2800" dirty="0">
                <a:solidFill>
                  <a:srgbClr val="002060"/>
                </a:solidFill>
                <a:latin typeface="Arial" panose="020B0604020202020204" pitchFamily="34" charset="0"/>
                <a:cs typeface="Arial" panose="020B0604020202020204" pitchFamily="34" charset="0"/>
              </a:rPr>
              <a:t>Solution chlorée (solution à 0,5 %)</a:t>
            </a:r>
          </a:p>
          <a:p>
            <a:pPr marL="609600" lvl="0" indent="-609600">
              <a:buClr>
                <a:srgbClr val="002060"/>
              </a:buClr>
              <a:defRPr sz="1800">
                <a:solidFill>
                  <a:srgbClr val="000000"/>
                </a:solidFill>
              </a:defRPr>
            </a:pPr>
            <a:r>
              <a:rPr sz="2800" dirty="0">
                <a:solidFill>
                  <a:srgbClr val="002060"/>
                </a:solidFill>
                <a:latin typeface="Arial" panose="020B0604020202020204" pitchFamily="34" charset="0"/>
                <a:cs typeface="Arial" panose="020B0604020202020204" pitchFamily="34" charset="0"/>
              </a:rPr>
              <a:t>Poubelle des déchets ordinaires</a:t>
            </a:r>
          </a:p>
          <a:p>
            <a:pPr marL="609600" lvl="0" indent="-609600">
              <a:buClr>
                <a:srgbClr val="002060"/>
              </a:buClr>
              <a:defRPr sz="1800">
                <a:solidFill>
                  <a:srgbClr val="000000"/>
                </a:solidFill>
              </a:defRPr>
            </a:pPr>
            <a:r>
              <a:rPr sz="2800" dirty="0">
                <a:solidFill>
                  <a:srgbClr val="002060"/>
                </a:solidFill>
                <a:latin typeface="Arial" panose="020B0604020202020204" pitchFamily="34" charset="0"/>
                <a:cs typeface="Arial" panose="020B0604020202020204" pitchFamily="34" charset="0"/>
              </a:rPr>
              <a:t>Poubelle des déchets médicaux</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9512" y="-27384"/>
            <a:ext cx="8856984" cy="1143000"/>
          </a:xfrm>
        </p:spPr>
        <p:txBody>
          <a:bodyPr/>
          <a:lstStyle/>
          <a:p>
            <a:r>
              <a:rPr lang="fr-FR" sz="3600" b="1" dirty="0">
                <a:solidFill>
                  <a:srgbClr val="002060"/>
                </a:solidFill>
              </a:rPr>
              <a:t>Préparer une solution de Chlore à 0.5%</a:t>
            </a:r>
            <a:endParaRPr lang="en-GB" sz="3600" b="1" dirty="0">
              <a:solidFill>
                <a:srgbClr val="002060"/>
              </a:solidFill>
            </a:endParaRPr>
          </a:p>
        </p:txBody>
      </p:sp>
      <p:sp>
        <p:nvSpPr>
          <p:cNvPr id="5" name="Shape 173"/>
          <p:cNvSpPr/>
          <p:nvPr/>
        </p:nvSpPr>
        <p:spPr>
          <a:xfrm>
            <a:off x="3834752" y="5662409"/>
            <a:ext cx="5201744" cy="369332"/>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spAutoFit/>
          </a:bodyPr>
          <a:lstStyle/>
          <a:p>
            <a:pPr lvl="0" algn="r">
              <a:defRPr sz="1800"/>
            </a:pPr>
            <a:r>
              <a:rPr sz="1200" i="1" dirty="0">
                <a:solidFill>
                  <a:srgbClr val="002060"/>
                </a:solidFill>
                <a:latin typeface="Calibri"/>
                <a:ea typeface="Calibri"/>
                <a:cs typeface="Calibri"/>
                <a:sym typeface="Calibri"/>
              </a:rPr>
              <a:t>Centers for Disease Control &amp; Prevention, “Making Chlorine Solution”. </a:t>
            </a:r>
            <a:endParaRPr sz="1200" dirty="0">
              <a:solidFill>
                <a:srgbClr val="002060"/>
              </a:solidFill>
              <a:latin typeface="Calibri"/>
              <a:ea typeface="Calibri"/>
              <a:cs typeface="Calibri"/>
              <a:sym typeface="Calibri"/>
            </a:endParaRPr>
          </a:p>
          <a:p>
            <a:pPr lvl="0" algn="r">
              <a:defRPr sz="1800"/>
            </a:pPr>
            <a:r>
              <a:rPr sz="1200" i="1" dirty="0">
                <a:solidFill>
                  <a:srgbClr val="002060"/>
                </a:solidFill>
                <a:latin typeface="Calibri"/>
                <a:ea typeface="Calibri"/>
                <a:cs typeface="Calibri"/>
                <a:sym typeface="Calibri"/>
              </a:rPr>
              <a:t>CDC-ICAN Infection Prevention &amp; Control Training Course, Sierra Leone, March 2015</a:t>
            </a:r>
          </a:p>
        </p:txBody>
      </p:sp>
      <p:pic>
        <p:nvPicPr>
          <p:cNvPr id="10" name="image2.png"/>
          <p:cNvPicPr/>
          <p:nvPr/>
        </p:nvPicPr>
        <p:blipFill>
          <a:blip r:embed="rId2" cstate="print"/>
          <a:stretch>
            <a:fillRect/>
          </a:stretch>
        </p:blipFill>
        <p:spPr>
          <a:xfrm>
            <a:off x="1835696" y="1052736"/>
            <a:ext cx="5395552" cy="4450435"/>
          </a:xfrm>
          <a:prstGeom prst="rect">
            <a:avLst/>
          </a:prstGeom>
          <a:ln w="12700" cap="flat">
            <a:noFill/>
            <a:miter lim="400000"/>
          </a:ln>
          <a:effectLst/>
        </p:spPr>
      </p:pic>
    </p:spTree>
    <p:extLst>
      <p:ext uri="{BB962C8B-B14F-4D97-AF65-F5344CB8AC3E}">
        <p14:creationId xmlns:p14="http://schemas.microsoft.com/office/powerpoint/2010/main" val="207281745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z="3200" b="1" dirty="0">
                <a:solidFill>
                  <a:srgbClr val="002060"/>
                </a:solidFill>
              </a:rPr>
              <a:t>Solutions chlorées pour la désinfection environnementale à l'aide d'eau de javel</a:t>
            </a:r>
            <a:endParaRPr lang="en-GB" sz="3200" b="1" dirty="0">
              <a:solidFill>
                <a:srgbClr val="002060"/>
              </a:solidFill>
            </a:endParaRPr>
          </a:p>
        </p:txBody>
      </p:sp>
      <p:pic>
        <p:nvPicPr>
          <p:cNvPr id="4" name="Content Placeholder 3"/>
          <p:cNvPicPr>
            <a:picLocks noGrp="1" noChangeAspect="1"/>
          </p:cNvPicPr>
          <p:nvPr>
            <p:ph idx="1"/>
          </p:nvPr>
        </p:nvPicPr>
        <p:blipFill>
          <a:blip r:embed="rId2" cstate="print"/>
          <a:stretch>
            <a:fillRect/>
          </a:stretch>
        </p:blipFill>
        <p:spPr>
          <a:xfrm>
            <a:off x="457200" y="1628800"/>
            <a:ext cx="8229600" cy="4156030"/>
          </a:xfrm>
          <a:prstGeom prst="rect">
            <a:avLst/>
          </a:prstGeom>
        </p:spPr>
      </p:pic>
    </p:spTree>
    <p:extLst>
      <p:ext uri="{BB962C8B-B14F-4D97-AF65-F5344CB8AC3E}">
        <p14:creationId xmlns:p14="http://schemas.microsoft.com/office/powerpoint/2010/main" val="137150538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74638"/>
            <a:ext cx="9144000" cy="1143000"/>
          </a:xfrm>
        </p:spPr>
        <p:txBody>
          <a:bodyPr/>
          <a:lstStyle/>
          <a:p>
            <a:r>
              <a:rPr lang="fr-FR" sz="3200" b="1" dirty="0">
                <a:solidFill>
                  <a:srgbClr val="002060"/>
                </a:solidFill>
              </a:rPr>
              <a:t>Solutions chlorées pour une désinfection environnementale à l'aide de javel en poudre </a:t>
            </a:r>
            <a:endParaRPr lang="en-GB" sz="3200" b="1" dirty="0">
              <a:solidFill>
                <a:srgbClr val="002060"/>
              </a:solidFill>
            </a:endParaRPr>
          </a:p>
        </p:txBody>
      </p:sp>
      <p:pic>
        <p:nvPicPr>
          <p:cNvPr id="4" name="Content Placeholder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457200" y="1554897"/>
            <a:ext cx="8229600" cy="4178359"/>
          </a:xfrm>
          <a:prstGeom prst="rect">
            <a:avLst/>
          </a:prstGeom>
        </p:spPr>
      </p:pic>
    </p:spTree>
    <p:extLst>
      <p:ext uri="{BB962C8B-B14F-4D97-AF65-F5344CB8AC3E}">
        <p14:creationId xmlns:p14="http://schemas.microsoft.com/office/powerpoint/2010/main" val="170883137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 name="Shape 184"/>
          <p:cNvSpPr>
            <a:spLocks noGrp="1"/>
          </p:cNvSpPr>
          <p:nvPr>
            <p:ph type="title" idx="4294967295"/>
          </p:nvPr>
        </p:nvSpPr>
        <p:spPr>
          <a:xfrm>
            <a:off x="-900608" y="159222"/>
            <a:ext cx="10980712" cy="1325562"/>
          </a:xfrm>
          <a:prstGeom prst="rect">
            <a:avLst/>
          </a:prstGeom>
        </p:spPr>
        <p:txBody>
          <a:bodyPr/>
          <a:lstStyle/>
          <a:p>
            <a:pPr lvl="0">
              <a:defRPr sz="1800" b="0">
                <a:solidFill>
                  <a:srgbClr val="000000"/>
                </a:solidFill>
              </a:defRPr>
            </a:pPr>
            <a:r>
              <a:rPr sz="2800" b="1" dirty="0">
                <a:solidFill>
                  <a:srgbClr val="002060"/>
                </a:solidFill>
                <a:latin typeface="Arial" panose="020B0604020202020204" pitchFamily="34" charset="0"/>
                <a:cs typeface="Arial" panose="020B0604020202020204" pitchFamily="34" charset="0"/>
              </a:rPr>
              <a:t>Nettoyage des surfaces de soins infirmiers généraux</a:t>
            </a:r>
            <a:br>
              <a:rPr sz="2800" b="1" dirty="0">
                <a:solidFill>
                  <a:srgbClr val="002060"/>
                </a:solidFill>
                <a:latin typeface="Arial" panose="020B0604020202020204" pitchFamily="34" charset="0"/>
                <a:cs typeface="Arial" panose="020B0604020202020204" pitchFamily="34" charset="0"/>
              </a:rPr>
            </a:br>
            <a:r>
              <a:rPr sz="2800" b="1" dirty="0">
                <a:solidFill>
                  <a:srgbClr val="002060"/>
                </a:solidFill>
                <a:latin typeface="Arial" panose="020B0604020202020204" pitchFamily="34" charset="0"/>
                <a:cs typeface="Arial" panose="020B0604020202020204" pitchFamily="34" charset="0"/>
              </a:rPr>
              <a:t>(sol, murs, tables, </a:t>
            </a:r>
            <a:r>
              <a:rPr sz="2800" b="1" dirty="0" err="1">
                <a:solidFill>
                  <a:srgbClr val="002060"/>
                </a:solidFill>
                <a:latin typeface="Arial" panose="020B0604020202020204" pitchFamily="34" charset="0"/>
                <a:cs typeface="Arial" panose="020B0604020202020204" pitchFamily="34" charset="0"/>
              </a:rPr>
              <a:t>etc.</a:t>
            </a:r>
            <a:r>
              <a:rPr sz="2800" b="1" dirty="0">
                <a:solidFill>
                  <a:srgbClr val="002060"/>
                </a:solidFill>
                <a:latin typeface="Arial" panose="020B0604020202020204" pitchFamily="34" charset="0"/>
                <a:cs typeface="Arial" panose="020B0604020202020204" pitchFamily="34" charset="0"/>
              </a:rPr>
              <a:t>)</a:t>
            </a:r>
          </a:p>
        </p:txBody>
      </p:sp>
      <p:sp>
        <p:nvSpPr>
          <p:cNvPr id="185" name="Shape 185"/>
          <p:cNvSpPr>
            <a:spLocks noGrp="1"/>
          </p:cNvSpPr>
          <p:nvPr>
            <p:ph type="body" idx="4294967295"/>
          </p:nvPr>
        </p:nvSpPr>
        <p:spPr>
          <a:xfrm>
            <a:off x="21612" y="1772816"/>
            <a:ext cx="9122388" cy="4104456"/>
          </a:xfrm>
          <a:prstGeom prst="rect">
            <a:avLst/>
          </a:prstGeom>
        </p:spPr>
        <p:txBody>
          <a:bodyPr/>
          <a:lstStyle/>
          <a:p>
            <a:pPr marL="584642" lvl="0" indent="-584642" defTabSz="905255">
              <a:lnSpc>
                <a:spcPts val="2800"/>
              </a:lnSpc>
              <a:buClr>
                <a:srgbClr val="002060"/>
              </a:buClr>
              <a:defRPr sz="1800">
                <a:solidFill>
                  <a:srgbClr val="000000"/>
                </a:solidFill>
              </a:defRPr>
            </a:pPr>
            <a:r>
              <a:rPr sz="2600" dirty="0">
                <a:solidFill>
                  <a:srgbClr val="002060"/>
                </a:solidFill>
                <a:latin typeface="Arial" panose="020B0604020202020204" pitchFamily="34" charset="0"/>
                <a:cs typeface="Arial" panose="020B0604020202020204" pitchFamily="34" charset="0"/>
              </a:rPr>
              <a:t>Passer des serviettes jetables ou une serpillière imbibée d'eau savonneuse sur les surfaces </a:t>
            </a:r>
          </a:p>
          <a:p>
            <a:pPr marL="584642" lvl="0" indent="-584642" defTabSz="905255">
              <a:lnSpc>
                <a:spcPts val="2800"/>
              </a:lnSpc>
              <a:buClr>
                <a:srgbClr val="002060"/>
              </a:buClr>
              <a:defRPr sz="1800">
                <a:solidFill>
                  <a:srgbClr val="000000"/>
                </a:solidFill>
              </a:defRPr>
            </a:pPr>
            <a:r>
              <a:rPr sz="2600" dirty="0">
                <a:solidFill>
                  <a:srgbClr val="002060"/>
                </a:solidFill>
                <a:latin typeface="Arial" panose="020B0604020202020204" pitchFamily="34" charset="0"/>
                <a:cs typeface="Arial" panose="020B0604020202020204" pitchFamily="34" charset="0"/>
              </a:rPr>
              <a:t>Veiller à éliminer toutes les impuretés et tous les débris visibles</a:t>
            </a:r>
          </a:p>
          <a:p>
            <a:pPr marL="584642" lvl="0" indent="-584642" defTabSz="905255">
              <a:lnSpc>
                <a:spcPts val="2800"/>
              </a:lnSpc>
              <a:buClr>
                <a:srgbClr val="002060"/>
              </a:buClr>
              <a:defRPr sz="1800">
                <a:solidFill>
                  <a:srgbClr val="000000"/>
                </a:solidFill>
              </a:defRPr>
            </a:pPr>
            <a:r>
              <a:rPr sz="2600" dirty="0">
                <a:solidFill>
                  <a:srgbClr val="002060"/>
                </a:solidFill>
                <a:latin typeface="Arial" panose="020B0604020202020204" pitchFamily="34" charset="0"/>
                <a:cs typeface="Arial" panose="020B0604020202020204" pitchFamily="34" charset="0"/>
              </a:rPr>
              <a:t>Porter une attention particulière aux surfaces fréquemment </a:t>
            </a:r>
            <a:r>
              <a:rPr sz="2600" dirty="0" err="1">
                <a:solidFill>
                  <a:srgbClr val="002060"/>
                </a:solidFill>
                <a:latin typeface="Arial" panose="020B0604020202020204" pitchFamily="34" charset="0"/>
                <a:cs typeface="Arial" panose="020B0604020202020204" pitchFamily="34" charset="0"/>
              </a:rPr>
              <a:t>touchées</a:t>
            </a:r>
            <a:r>
              <a:rPr sz="2600" dirty="0">
                <a:solidFill>
                  <a:srgbClr val="002060"/>
                </a:solidFill>
                <a:latin typeface="Arial" panose="020B0604020202020204" pitchFamily="34" charset="0"/>
                <a:cs typeface="Arial" panose="020B0604020202020204" pitchFamily="34" charset="0"/>
              </a:rPr>
              <a:t> par exemple les interrupteurs, les lits, les équipements mobiles.</a:t>
            </a:r>
          </a:p>
          <a:p>
            <a:pPr marL="584642" lvl="0" indent="-584642" defTabSz="905255">
              <a:lnSpc>
                <a:spcPts val="2800"/>
              </a:lnSpc>
              <a:buClr>
                <a:srgbClr val="002060"/>
              </a:buClr>
              <a:defRPr sz="1800">
                <a:solidFill>
                  <a:srgbClr val="000000"/>
                </a:solidFill>
              </a:defRPr>
            </a:pPr>
            <a:r>
              <a:rPr sz="2600" dirty="0">
                <a:solidFill>
                  <a:srgbClr val="002060"/>
                </a:solidFill>
                <a:latin typeface="Arial" panose="020B0604020202020204" pitchFamily="34" charset="0"/>
                <a:cs typeface="Arial" panose="020B0604020202020204" pitchFamily="34" charset="0"/>
              </a:rPr>
              <a:t>Sécher la surface pour éviter qu'elle ne soit </a:t>
            </a:r>
            <a:r>
              <a:rPr sz="2600" dirty="0" err="1">
                <a:solidFill>
                  <a:srgbClr val="002060"/>
                </a:solidFill>
                <a:latin typeface="Arial" panose="020B0604020202020204" pitchFamily="34" charset="0"/>
                <a:cs typeface="Arial" panose="020B0604020202020204" pitchFamily="34" charset="0"/>
              </a:rPr>
              <a:t>glissante</a:t>
            </a:r>
            <a:r>
              <a:rPr sz="2600" dirty="0">
                <a:solidFill>
                  <a:srgbClr val="002060"/>
                </a:solidFill>
                <a:latin typeface="Arial" panose="020B0604020202020204" pitchFamily="34" charset="0"/>
                <a:cs typeface="Arial" panose="020B0604020202020204" pitchFamily="34" charset="0"/>
              </a:rPr>
              <a:t> </a:t>
            </a:r>
            <a:br>
              <a:rPr lang="en-US" sz="2600" dirty="0">
                <a:solidFill>
                  <a:srgbClr val="002060"/>
                </a:solidFill>
                <a:latin typeface="Arial" panose="020B0604020202020204" pitchFamily="34" charset="0"/>
                <a:cs typeface="Arial" panose="020B0604020202020204" pitchFamily="34" charset="0"/>
              </a:rPr>
            </a:br>
            <a:r>
              <a:rPr sz="2600" dirty="0">
                <a:solidFill>
                  <a:srgbClr val="002060"/>
                </a:solidFill>
                <a:latin typeface="Arial" panose="020B0604020202020204" pitchFamily="34" charset="0"/>
                <a:cs typeface="Arial" panose="020B0604020202020204" pitchFamily="34" charset="0"/>
              </a:rPr>
              <a:t>(ou placer un panneau)</a:t>
            </a:r>
          </a:p>
          <a:p>
            <a:pPr marL="584642" lvl="0" indent="-584642" defTabSz="905255">
              <a:lnSpc>
                <a:spcPts val="2800"/>
              </a:lnSpc>
              <a:buClr>
                <a:srgbClr val="002060"/>
              </a:buClr>
              <a:defRPr sz="1800">
                <a:solidFill>
                  <a:srgbClr val="000000"/>
                </a:solidFill>
              </a:defRPr>
            </a:pPr>
            <a:r>
              <a:rPr sz="2600" dirty="0">
                <a:solidFill>
                  <a:srgbClr val="002060"/>
                </a:solidFill>
                <a:latin typeface="Arial" panose="020B0604020202020204" pitchFamily="34" charset="0"/>
                <a:cs typeface="Arial" panose="020B0604020202020204" pitchFamily="34" charset="0"/>
              </a:rPr>
              <a:t>Jeter ces serviettes dans la poubelle des </a:t>
            </a:r>
            <a:r>
              <a:rPr sz="2600" dirty="0" err="1">
                <a:solidFill>
                  <a:srgbClr val="002060"/>
                </a:solidFill>
                <a:latin typeface="Arial" panose="020B0604020202020204" pitchFamily="34" charset="0"/>
                <a:cs typeface="Arial" panose="020B0604020202020204" pitchFamily="34" charset="0"/>
              </a:rPr>
              <a:t>déchets</a:t>
            </a:r>
            <a:r>
              <a:rPr sz="2600" dirty="0">
                <a:solidFill>
                  <a:srgbClr val="002060"/>
                </a:solidFill>
                <a:latin typeface="Arial" panose="020B0604020202020204" pitchFamily="34" charset="0"/>
                <a:cs typeface="Arial" panose="020B0604020202020204" pitchFamily="34" charset="0"/>
              </a:rPr>
              <a:t> </a:t>
            </a:r>
            <a:r>
              <a:rPr sz="2600" dirty="0" err="1">
                <a:solidFill>
                  <a:srgbClr val="002060"/>
                </a:solidFill>
                <a:latin typeface="Arial" panose="020B0604020202020204" pitchFamily="34" charset="0"/>
                <a:cs typeface="Arial" panose="020B0604020202020204" pitchFamily="34" charset="0"/>
              </a:rPr>
              <a:t>ordinaires</a:t>
            </a:r>
            <a:r>
              <a:rPr lang="fr-FR" sz="2600" dirty="0">
                <a:solidFill>
                  <a:srgbClr val="002060"/>
                </a:solidFill>
                <a:latin typeface="Arial" panose="020B0604020202020204" pitchFamily="34" charset="0"/>
                <a:cs typeface="Arial" panose="020B0604020202020204" pitchFamily="34" charset="0"/>
              </a:rPr>
              <a:t>.</a:t>
            </a:r>
            <a:endParaRPr sz="2600" dirty="0">
              <a:solidFill>
                <a:srgbClr val="002060"/>
              </a:solidFill>
              <a:latin typeface="Arial" panose="020B0604020202020204" pitchFamily="34" charset="0"/>
              <a:cs typeface="Arial" panose="020B0604020202020204" pitchFamily="34" charset="0"/>
            </a:endParaRPr>
          </a:p>
        </p:txBody>
      </p:sp>
    </p:spTree>
  </p:cSld>
  <p:clrMapOvr>
    <a:masterClrMapping/>
  </p:clrMapOvr>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entr" presetSubtype="0" fill="hold" grpId="1" nodeType="clickEffect">
                                  <p:stCondLst>
                                    <p:cond delay="0"/>
                                  </p:stCondLst>
                                  <p:iterate>
                                    <p:tmAbs val="0"/>
                                  </p:iterate>
                                  <p:childTnLst>
                                    <p:set>
                                      <p:cBhvr>
                                        <p:cTn id="6" fill="hold"/>
                                        <p:tgtEl>
                                          <p:spTgt spid="185">
                                            <p:bg/>
                                          </p:spTgt>
                                        </p:tgtEl>
                                        <p:attrNameLst>
                                          <p:attrName>style.visibility</p:attrName>
                                        </p:attrNameLst>
                                      </p:cBhvr>
                                      <p:to>
                                        <p:strVal val="visible"/>
                                      </p:to>
                                    </p:set>
                                  </p:childTnLst>
                                </p:cTn>
                              </p:par>
                              <p:par>
                                <p:cTn id="7" presetID="1" presetClass="entr" presetSubtype="0" fill="hold" grpId="1">
                                  <p:stCondLst>
                                    <p:cond delay="0"/>
                                  </p:stCondLst>
                                  <p:iterate>
                                    <p:tmAbs val="0"/>
                                  </p:iterate>
                                  <p:childTnLst>
                                    <p:set>
                                      <p:cBhvr>
                                        <p:cTn id="8" fill="hold"/>
                                        <p:tgtEl>
                                          <p:spTgt spid="185">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1" nodeType="clickEffect">
                                  <p:stCondLst>
                                    <p:cond delay="0"/>
                                  </p:stCondLst>
                                  <p:iterate>
                                    <p:tmAbs val="0"/>
                                  </p:iterate>
                                  <p:childTnLst>
                                    <p:set>
                                      <p:cBhvr>
                                        <p:cTn id="12" fill="hold"/>
                                        <p:tgtEl>
                                          <p:spTgt spid="185">
                                            <p:txEl>
                                              <p:pRg st="1" end="1"/>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1" nodeType="clickEffect">
                                  <p:stCondLst>
                                    <p:cond delay="0"/>
                                  </p:stCondLst>
                                  <p:iterate>
                                    <p:tmAbs val="0"/>
                                  </p:iterate>
                                  <p:childTnLst>
                                    <p:set>
                                      <p:cBhvr>
                                        <p:cTn id="16" fill="hold"/>
                                        <p:tgtEl>
                                          <p:spTgt spid="185">
                                            <p:txEl>
                                              <p:pRg st="2" end="2"/>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1" nodeType="clickEffect">
                                  <p:stCondLst>
                                    <p:cond delay="0"/>
                                  </p:stCondLst>
                                  <p:iterate>
                                    <p:tmAbs val="0"/>
                                  </p:iterate>
                                  <p:childTnLst>
                                    <p:set>
                                      <p:cBhvr>
                                        <p:cTn id="20" fill="hold"/>
                                        <p:tgtEl>
                                          <p:spTgt spid="185">
                                            <p:txEl>
                                              <p:pRg st="3" end="3"/>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1" nodeType="clickEffect">
                                  <p:stCondLst>
                                    <p:cond delay="0"/>
                                  </p:stCondLst>
                                  <p:iterate>
                                    <p:tmAbs val="0"/>
                                  </p:iterate>
                                  <p:childTnLst>
                                    <p:set>
                                      <p:cBhvr>
                                        <p:cTn id="24" fill="hold"/>
                                        <p:tgtEl>
                                          <p:spTgt spid="185">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5" grpId="1" build="p" bldLvl="5" animBg="1" advAuto="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2" name="Shape 192"/>
          <p:cNvSpPr>
            <a:spLocks noGrp="1"/>
          </p:cNvSpPr>
          <p:nvPr>
            <p:ph type="title" idx="4294967295"/>
          </p:nvPr>
        </p:nvSpPr>
        <p:spPr>
          <a:xfrm>
            <a:off x="-540568" y="-11875"/>
            <a:ext cx="10260632" cy="1143000"/>
          </a:xfrm>
          <a:prstGeom prst="rect">
            <a:avLst/>
          </a:prstGeom>
        </p:spPr>
        <p:txBody>
          <a:bodyPr>
            <a:normAutofit/>
          </a:bodyPr>
          <a:lstStyle/>
          <a:p>
            <a:pPr lvl="0">
              <a:defRPr sz="1800" b="0">
                <a:solidFill>
                  <a:srgbClr val="000000"/>
                </a:solidFill>
              </a:defRPr>
            </a:pPr>
            <a:r>
              <a:rPr sz="3600" b="1" dirty="0">
                <a:solidFill>
                  <a:srgbClr val="002060"/>
                </a:solidFill>
                <a:latin typeface="Arial" panose="020B0604020202020204" pitchFamily="34" charset="0"/>
                <a:cs typeface="Arial" panose="020B0604020202020204" pitchFamily="34" charset="0"/>
              </a:rPr>
              <a:t>Désinfection des surfaces</a:t>
            </a:r>
          </a:p>
        </p:txBody>
      </p:sp>
      <p:pic>
        <p:nvPicPr>
          <p:cNvPr id="194" name="image1.jpeg" descr="C:\Users\IGF8\AppData\Local\Microsoft\Windows\Temporary Internet Files\Content.Outlook\SMMUXD46\Medical Waste Bin.jpg"/>
          <p:cNvPicPr/>
          <p:nvPr/>
        </p:nvPicPr>
        <p:blipFill>
          <a:blip r:embed="rId2" cstate="print">
            <a:extLst/>
          </a:blip>
          <a:stretch>
            <a:fillRect/>
          </a:stretch>
        </p:blipFill>
        <p:spPr>
          <a:xfrm>
            <a:off x="7315202" y="3048000"/>
            <a:ext cx="1828802" cy="1828800"/>
          </a:xfrm>
          <a:prstGeom prst="rect">
            <a:avLst/>
          </a:prstGeom>
          <a:ln w="28575">
            <a:solidFill>
              <a:srgbClr val="FFFFFF"/>
            </a:solidFill>
          </a:ln>
        </p:spPr>
      </p:pic>
      <p:pic>
        <p:nvPicPr>
          <p:cNvPr id="195" name="image2.jpeg"/>
          <p:cNvPicPr/>
          <p:nvPr/>
        </p:nvPicPr>
        <p:blipFill>
          <a:blip r:embed="rId3" cstate="print">
            <a:extLst/>
          </a:blip>
          <a:stretch>
            <a:fillRect/>
          </a:stretch>
        </p:blipFill>
        <p:spPr>
          <a:xfrm rot="16200000">
            <a:off x="7276904" y="949991"/>
            <a:ext cx="1752602" cy="1833818"/>
          </a:xfrm>
          <a:prstGeom prst="rect">
            <a:avLst/>
          </a:prstGeom>
          <a:ln w="28575">
            <a:solidFill>
              <a:srgbClr val="FFFFFF"/>
            </a:solidFill>
          </a:ln>
        </p:spPr>
      </p:pic>
      <p:sp>
        <p:nvSpPr>
          <p:cNvPr id="193" name="Shape 193"/>
          <p:cNvSpPr>
            <a:spLocks noGrp="1"/>
          </p:cNvSpPr>
          <p:nvPr>
            <p:ph type="body" idx="4294967295"/>
          </p:nvPr>
        </p:nvSpPr>
        <p:spPr>
          <a:xfrm>
            <a:off x="0" y="1216496"/>
            <a:ext cx="7524328" cy="4876800"/>
          </a:xfrm>
          <a:prstGeom prst="rect">
            <a:avLst/>
          </a:prstGeom>
        </p:spPr>
        <p:txBody>
          <a:bodyPr/>
          <a:lstStyle/>
          <a:p>
            <a:pPr marL="422011" lvl="0" indent="-422011">
              <a:lnSpc>
                <a:spcPts val="2800"/>
              </a:lnSpc>
              <a:spcBef>
                <a:spcPts val="600"/>
              </a:spcBef>
              <a:buClr>
                <a:srgbClr val="002060"/>
              </a:buClr>
              <a:defRPr sz="1800">
                <a:solidFill>
                  <a:srgbClr val="000000"/>
                </a:solidFill>
              </a:defRPr>
            </a:pPr>
            <a:r>
              <a:rPr sz="2100" dirty="0">
                <a:solidFill>
                  <a:srgbClr val="002060"/>
                </a:solidFill>
                <a:latin typeface="Arial" panose="020B0604020202020204" pitchFamily="34" charset="0"/>
                <a:cs typeface="Arial" panose="020B0604020202020204" pitchFamily="34" charset="0"/>
              </a:rPr>
              <a:t>Porter les </a:t>
            </a:r>
            <a:r>
              <a:rPr lang="it-IT" sz="2100" dirty="0">
                <a:solidFill>
                  <a:srgbClr val="002060"/>
                </a:solidFill>
                <a:latin typeface="Arial" panose="020B0604020202020204" pitchFamily="34" charset="0"/>
                <a:cs typeface="Arial" panose="020B0604020202020204" pitchFamily="34" charset="0"/>
              </a:rPr>
              <a:t>EPI </a:t>
            </a:r>
            <a:r>
              <a:rPr sz="2100" dirty="0" err="1">
                <a:solidFill>
                  <a:srgbClr val="002060"/>
                </a:solidFill>
                <a:latin typeface="Arial" panose="020B0604020202020204" pitchFamily="34" charset="0"/>
                <a:cs typeface="Arial" panose="020B0604020202020204" pitchFamily="34" charset="0"/>
              </a:rPr>
              <a:t>adaptés</a:t>
            </a:r>
            <a:endParaRPr sz="2100" dirty="0">
              <a:solidFill>
                <a:srgbClr val="002060"/>
              </a:solidFill>
              <a:latin typeface="Arial" panose="020B0604020202020204" pitchFamily="34" charset="0"/>
              <a:cs typeface="Arial" panose="020B0604020202020204" pitchFamily="34" charset="0"/>
            </a:endParaRPr>
          </a:p>
          <a:p>
            <a:pPr marL="422011" lvl="0" indent="-422011">
              <a:lnSpc>
                <a:spcPts val="2800"/>
              </a:lnSpc>
              <a:spcBef>
                <a:spcPts val="600"/>
              </a:spcBef>
              <a:buClr>
                <a:srgbClr val="002060"/>
              </a:buClr>
              <a:defRPr sz="1800">
                <a:solidFill>
                  <a:srgbClr val="000000"/>
                </a:solidFill>
              </a:defRPr>
            </a:pPr>
            <a:r>
              <a:rPr sz="2100" dirty="0">
                <a:solidFill>
                  <a:srgbClr val="002060"/>
                </a:solidFill>
                <a:latin typeface="Arial" panose="020B0604020202020204" pitchFamily="34" charset="0"/>
                <a:cs typeface="Arial" panose="020B0604020202020204" pitchFamily="34" charset="0"/>
              </a:rPr>
              <a:t>Nettoyer comme dans les unités de soins généraux</a:t>
            </a:r>
          </a:p>
          <a:p>
            <a:pPr marL="422011" lvl="0" indent="-422011">
              <a:lnSpc>
                <a:spcPts val="2800"/>
              </a:lnSpc>
              <a:spcBef>
                <a:spcPts val="600"/>
              </a:spcBef>
              <a:buClr>
                <a:srgbClr val="002060"/>
              </a:buClr>
              <a:defRPr sz="1800">
                <a:solidFill>
                  <a:srgbClr val="000000"/>
                </a:solidFill>
              </a:defRPr>
            </a:pPr>
            <a:r>
              <a:rPr sz="2100" dirty="0">
                <a:solidFill>
                  <a:srgbClr val="002060"/>
                </a:solidFill>
                <a:latin typeface="Arial" panose="020B0604020202020204" pitchFamily="34" charset="0"/>
                <a:cs typeface="Arial" panose="020B0604020202020204" pitchFamily="34" charset="0"/>
              </a:rPr>
              <a:t>Désinfecter en passant des serviettes jetables ou une serpillière imbibée d'une solution à </a:t>
            </a:r>
            <a:r>
              <a:rPr sz="2100" u="sng" dirty="0">
                <a:solidFill>
                  <a:srgbClr val="002060"/>
                </a:solidFill>
                <a:latin typeface="Arial" panose="020B0604020202020204" pitchFamily="34" charset="0"/>
                <a:cs typeface="Arial" panose="020B0604020202020204" pitchFamily="34" charset="0"/>
              </a:rPr>
              <a:t>forte teneur</a:t>
            </a:r>
            <a:r>
              <a:rPr sz="2100" dirty="0">
                <a:solidFill>
                  <a:srgbClr val="002060"/>
                </a:solidFill>
                <a:latin typeface="Arial" panose="020B0604020202020204" pitchFamily="34" charset="0"/>
                <a:cs typeface="Arial" panose="020B0604020202020204" pitchFamily="34" charset="0"/>
              </a:rPr>
              <a:t> (0,5 %) en chlore sur toutes les surfaces</a:t>
            </a:r>
          </a:p>
          <a:p>
            <a:pPr marL="422011" lvl="0" indent="-422011">
              <a:lnSpc>
                <a:spcPts val="2800"/>
              </a:lnSpc>
              <a:spcBef>
                <a:spcPts val="600"/>
              </a:spcBef>
              <a:buClr>
                <a:srgbClr val="002060"/>
              </a:buClr>
              <a:defRPr sz="1800">
                <a:solidFill>
                  <a:srgbClr val="000000"/>
                </a:solidFill>
              </a:defRPr>
            </a:pPr>
            <a:r>
              <a:rPr sz="2100" dirty="0">
                <a:solidFill>
                  <a:srgbClr val="002060"/>
                </a:solidFill>
                <a:latin typeface="Arial" panose="020B0604020202020204" pitchFamily="34" charset="0"/>
                <a:cs typeface="Arial" panose="020B0604020202020204" pitchFamily="34" charset="0"/>
              </a:rPr>
              <a:t>Laisser le chlore agir pendant 10 </a:t>
            </a:r>
            <a:r>
              <a:rPr sz="2100" dirty="0" err="1">
                <a:solidFill>
                  <a:srgbClr val="002060"/>
                </a:solidFill>
                <a:latin typeface="Arial" panose="020B0604020202020204" pitchFamily="34" charset="0"/>
                <a:cs typeface="Arial" panose="020B0604020202020204" pitchFamily="34" charset="0"/>
              </a:rPr>
              <a:t>minutes</a:t>
            </a:r>
            <a:endParaRPr sz="2100" dirty="0">
              <a:solidFill>
                <a:srgbClr val="002060"/>
              </a:solidFill>
              <a:latin typeface="Arial" panose="020B0604020202020204" pitchFamily="34" charset="0"/>
              <a:cs typeface="Arial" panose="020B0604020202020204" pitchFamily="34" charset="0"/>
            </a:endParaRPr>
          </a:p>
          <a:p>
            <a:pPr marL="422011" lvl="0" indent="-422011">
              <a:lnSpc>
                <a:spcPts val="2800"/>
              </a:lnSpc>
              <a:spcBef>
                <a:spcPts val="600"/>
              </a:spcBef>
              <a:buClr>
                <a:srgbClr val="002060"/>
              </a:buClr>
              <a:defRPr sz="1800">
                <a:solidFill>
                  <a:srgbClr val="000000"/>
                </a:solidFill>
              </a:defRPr>
            </a:pPr>
            <a:r>
              <a:rPr sz="2100" dirty="0">
                <a:solidFill>
                  <a:srgbClr val="002060"/>
                </a:solidFill>
                <a:latin typeface="Arial" panose="020B0604020202020204" pitchFamily="34" charset="0"/>
                <a:cs typeface="Arial" panose="020B0604020202020204" pitchFamily="34" charset="0"/>
              </a:rPr>
              <a:t>Essuyer la surface avec un chiffon humidifié avec de l'eau </a:t>
            </a:r>
          </a:p>
          <a:p>
            <a:pPr marL="422011" lvl="0" indent="-422011">
              <a:lnSpc>
                <a:spcPts val="2800"/>
              </a:lnSpc>
              <a:spcBef>
                <a:spcPts val="600"/>
              </a:spcBef>
              <a:buClr>
                <a:srgbClr val="002060"/>
              </a:buClr>
              <a:defRPr sz="1800">
                <a:solidFill>
                  <a:srgbClr val="000000"/>
                </a:solidFill>
              </a:defRPr>
            </a:pPr>
            <a:r>
              <a:rPr sz="2100" dirty="0">
                <a:solidFill>
                  <a:srgbClr val="002060"/>
                </a:solidFill>
                <a:latin typeface="Arial" panose="020B0604020202020204" pitchFamily="34" charset="0"/>
                <a:cs typeface="Arial" panose="020B0604020202020204" pitchFamily="34" charset="0"/>
              </a:rPr>
              <a:t>Jeter les serviettes dans la poubelle de déchets médicaux</a:t>
            </a:r>
          </a:p>
          <a:p>
            <a:pPr marL="422011" lvl="0" indent="-422011">
              <a:lnSpc>
                <a:spcPts val="2800"/>
              </a:lnSpc>
              <a:spcBef>
                <a:spcPts val="0"/>
              </a:spcBef>
              <a:buClr>
                <a:srgbClr val="002060"/>
              </a:buClr>
              <a:defRPr sz="1800">
                <a:solidFill>
                  <a:srgbClr val="000000"/>
                </a:solidFill>
              </a:defRPr>
            </a:pPr>
            <a:r>
              <a:rPr sz="2100" dirty="0">
                <a:solidFill>
                  <a:srgbClr val="002060"/>
                </a:solidFill>
                <a:latin typeface="Arial" panose="020B0604020202020204" pitchFamily="34" charset="0"/>
                <a:cs typeface="Arial" panose="020B0604020202020204" pitchFamily="34" charset="0"/>
              </a:rPr>
              <a:t>Laver les serpillères, désinfecter avec une solution chlorée à 0,5 %</a:t>
            </a:r>
            <a:r>
              <a:rPr lang="en-US" sz="2100" dirty="0">
                <a:solidFill>
                  <a:srgbClr val="002060"/>
                </a:solidFill>
                <a:latin typeface="Arial" panose="020B0604020202020204" pitchFamily="34" charset="0"/>
                <a:cs typeface="Arial" panose="020B0604020202020204" pitchFamily="34" charset="0"/>
              </a:rPr>
              <a:t> </a:t>
            </a:r>
            <a:r>
              <a:rPr sz="2100" dirty="0">
                <a:solidFill>
                  <a:srgbClr val="002060"/>
                </a:solidFill>
                <a:latin typeface="Arial" panose="020B0604020202020204" pitchFamily="34" charset="0"/>
                <a:cs typeface="Arial" panose="020B0604020202020204" pitchFamily="34" charset="0"/>
              </a:rPr>
              <a:t>pendant 10 minutes, laisser sécher à l'air libre (de </a:t>
            </a:r>
            <a:r>
              <a:rPr sz="2100" dirty="0" err="1">
                <a:solidFill>
                  <a:srgbClr val="002060"/>
                </a:solidFill>
                <a:latin typeface="Arial" panose="020B0604020202020204" pitchFamily="34" charset="0"/>
                <a:cs typeface="Arial" panose="020B0604020202020204" pitchFamily="34" charset="0"/>
              </a:rPr>
              <a:t>préférence</a:t>
            </a:r>
            <a:r>
              <a:rPr sz="2100" dirty="0">
                <a:solidFill>
                  <a:srgbClr val="002060"/>
                </a:solidFill>
                <a:latin typeface="Arial" panose="020B0604020202020204" pitchFamily="34" charset="0"/>
                <a:cs typeface="Arial" panose="020B0604020202020204" pitchFamily="34" charset="0"/>
              </a:rPr>
              <a:t> au</a:t>
            </a:r>
            <a:r>
              <a:rPr lang="en-US" sz="2100" dirty="0">
                <a:solidFill>
                  <a:srgbClr val="002060"/>
                </a:solidFill>
                <a:latin typeface="Arial" panose="020B0604020202020204" pitchFamily="34" charset="0"/>
                <a:cs typeface="Arial" panose="020B0604020202020204" pitchFamily="34" charset="0"/>
              </a:rPr>
              <a:t> </a:t>
            </a:r>
            <a:r>
              <a:rPr sz="2100" dirty="0" err="1">
                <a:solidFill>
                  <a:srgbClr val="002060"/>
                </a:solidFill>
                <a:latin typeface="Arial" panose="020B0604020202020204" pitchFamily="34" charset="0"/>
                <a:cs typeface="Arial" panose="020B0604020202020204" pitchFamily="34" charset="0"/>
              </a:rPr>
              <a:t>soleil</a:t>
            </a:r>
            <a:r>
              <a:rPr sz="2100" dirty="0">
                <a:solidFill>
                  <a:srgbClr val="002060"/>
                </a:solidFill>
                <a:latin typeface="Arial" panose="020B0604020202020204" pitchFamily="34" charset="0"/>
                <a:cs typeface="Arial" panose="020B0604020202020204" pitchFamily="34" charset="0"/>
              </a:rPr>
              <a:t>).</a:t>
            </a:r>
          </a:p>
        </p:txBody>
      </p:sp>
    </p:spTree>
  </p:cSld>
  <p:clrMapOvr>
    <a:masterClrMapping/>
  </p:clrMapOvr>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entr" presetSubtype="0" fill="hold" grpId="1" nodeType="clickEffect">
                                  <p:stCondLst>
                                    <p:cond delay="0"/>
                                  </p:stCondLst>
                                  <p:iterate>
                                    <p:tmAbs val="0"/>
                                  </p:iterate>
                                  <p:childTnLst>
                                    <p:set>
                                      <p:cBhvr>
                                        <p:cTn id="6" fill="hold"/>
                                        <p:tgtEl>
                                          <p:spTgt spid="193">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1" nodeType="clickEffect">
                                  <p:stCondLst>
                                    <p:cond delay="0"/>
                                  </p:stCondLst>
                                  <p:iterate>
                                    <p:tmAbs val="0"/>
                                  </p:iterate>
                                  <p:childTnLst>
                                    <p:set>
                                      <p:cBhvr>
                                        <p:cTn id="10" fill="hold"/>
                                        <p:tgtEl>
                                          <p:spTgt spid="193">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1" nodeType="clickEffect">
                                  <p:stCondLst>
                                    <p:cond delay="0"/>
                                  </p:stCondLst>
                                  <p:iterate>
                                    <p:tmAbs val="0"/>
                                  </p:iterate>
                                  <p:childTnLst>
                                    <p:set>
                                      <p:cBhvr>
                                        <p:cTn id="14" fill="hold"/>
                                        <p:tgtEl>
                                          <p:spTgt spid="193">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1" nodeType="clickEffect">
                                  <p:stCondLst>
                                    <p:cond delay="0"/>
                                  </p:stCondLst>
                                  <p:iterate>
                                    <p:tmAbs val="0"/>
                                  </p:iterate>
                                  <p:childTnLst>
                                    <p:set>
                                      <p:cBhvr>
                                        <p:cTn id="18" fill="hold"/>
                                        <p:tgtEl>
                                          <p:spTgt spid="193">
                                            <p:txEl>
                                              <p:pRg st="5" end="5"/>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1" nodeType="clickEffect">
                                  <p:stCondLst>
                                    <p:cond delay="0"/>
                                  </p:stCondLst>
                                  <p:iterate>
                                    <p:tmAbs val="0"/>
                                  </p:iterate>
                                  <p:childTnLst>
                                    <p:set>
                                      <p:cBhvr>
                                        <p:cTn id="22" fill="hold"/>
                                        <p:tgtEl>
                                          <p:spTgt spid="19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3" grpId="1" build="p" bldLvl="5" animBg="1" advAuto="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2" name="Shape 202"/>
          <p:cNvSpPr>
            <a:spLocks noGrp="1"/>
          </p:cNvSpPr>
          <p:nvPr>
            <p:ph type="title" idx="4294967295"/>
          </p:nvPr>
        </p:nvSpPr>
        <p:spPr>
          <a:xfrm>
            <a:off x="0" y="14288"/>
            <a:ext cx="9144000" cy="1143000"/>
          </a:xfrm>
          <a:prstGeom prst="rect">
            <a:avLst/>
          </a:prstGeom>
        </p:spPr>
        <p:txBody>
          <a:bodyPr>
            <a:noAutofit/>
          </a:bodyPr>
          <a:lstStyle>
            <a:lvl1pPr defTabSz="877822">
              <a:defRPr sz="3500"/>
            </a:lvl1pPr>
          </a:lstStyle>
          <a:p>
            <a:pPr lvl="0">
              <a:defRPr sz="1800" b="0">
                <a:solidFill>
                  <a:srgbClr val="000000"/>
                </a:solidFill>
              </a:defRPr>
            </a:pPr>
            <a:r>
              <a:rPr sz="3600" b="1" dirty="0">
                <a:solidFill>
                  <a:srgbClr val="002060"/>
                </a:solidFill>
                <a:latin typeface="Arial" panose="020B0604020202020204" pitchFamily="34" charset="0"/>
                <a:cs typeface="Arial" panose="020B0604020202020204" pitchFamily="34" charset="0"/>
              </a:rPr>
              <a:t>Désinfection des </a:t>
            </a:r>
            <a:r>
              <a:rPr sz="3600" b="1" dirty="0" err="1">
                <a:solidFill>
                  <a:srgbClr val="002060"/>
                </a:solidFill>
                <a:latin typeface="Arial" panose="020B0604020202020204" pitchFamily="34" charset="0"/>
                <a:cs typeface="Arial" panose="020B0604020202020204" pitchFamily="34" charset="0"/>
              </a:rPr>
              <a:t>déversements</a:t>
            </a:r>
            <a:r>
              <a:rPr sz="3600" b="1" dirty="0">
                <a:solidFill>
                  <a:srgbClr val="002060"/>
                </a:solidFill>
                <a:latin typeface="Arial" panose="020B0604020202020204" pitchFamily="34" charset="0"/>
                <a:cs typeface="Arial" panose="020B0604020202020204" pitchFamily="34" charset="0"/>
              </a:rPr>
              <a:t> </a:t>
            </a:r>
            <a:r>
              <a:rPr lang="fr-FR" sz="3600" b="1" dirty="0">
                <a:solidFill>
                  <a:srgbClr val="002060"/>
                </a:solidFill>
                <a:latin typeface="Arial" panose="020B0604020202020204" pitchFamily="34" charset="0"/>
                <a:cs typeface="Arial" panose="020B0604020202020204" pitchFamily="34" charset="0"/>
              </a:rPr>
              <a:t>            </a:t>
            </a:r>
            <a:r>
              <a:rPr sz="3600" b="1" dirty="0" err="1">
                <a:solidFill>
                  <a:srgbClr val="002060"/>
                </a:solidFill>
                <a:latin typeface="Arial" panose="020B0604020202020204" pitchFamily="34" charset="0"/>
                <a:cs typeface="Arial" panose="020B0604020202020204" pitchFamily="34" charset="0"/>
              </a:rPr>
              <a:t>sur</a:t>
            </a:r>
            <a:r>
              <a:rPr sz="3600" b="1" dirty="0">
                <a:solidFill>
                  <a:srgbClr val="002060"/>
                </a:solidFill>
                <a:latin typeface="Arial" panose="020B0604020202020204" pitchFamily="34" charset="0"/>
                <a:cs typeface="Arial" panose="020B0604020202020204" pitchFamily="34" charset="0"/>
              </a:rPr>
              <a:t> les surfaces</a:t>
            </a:r>
          </a:p>
        </p:txBody>
      </p:sp>
      <p:sp>
        <p:nvSpPr>
          <p:cNvPr id="203" name="Shape 203"/>
          <p:cNvSpPr>
            <a:spLocks noGrp="1"/>
          </p:cNvSpPr>
          <p:nvPr>
            <p:ph type="body" idx="4294967295"/>
          </p:nvPr>
        </p:nvSpPr>
        <p:spPr>
          <a:xfrm>
            <a:off x="62134" y="1367408"/>
            <a:ext cx="6948264" cy="4509864"/>
          </a:xfrm>
          <a:prstGeom prst="rect">
            <a:avLst/>
          </a:prstGeom>
        </p:spPr>
        <p:txBody>
          <a:bodyPr>
            <a:normAutofit/>
          </a:bodyPr>
          <a:lstStyle/>
          <a:p>
            <a:pPr marL="812800" lvl="0" indent="-812800">
              <a:buClr>
                <a:srgbClr val="002060"/>
              </a:buClr>
              <a:defRPr sz="1800">
                <a:solidFill>
                  <a:srgbClr val="000000"/>
                </a:solidFill>
              </a:defRPr>
            </a:pPr>
            <a:r>
              <a:rPr sz="2800" dirty="0">
                <a:solidFill>
                  <a:srgbClr val="002060"/>
                </a:solidFill>
                <a:latin typeface="Arial" panose="020B0604020202020204" pitchFamily="34" charset="0"/>
                <a:cs typeface="Arial" panose="020B0604020202020204" pitchFamily="34" charset="0"/>
              </a:rPr>
              <a:t>Porter les </a:t>
            </a:r>
            <a:r>
              <a:rPr lang="it-IT" sz="2800" dirty="0">
                <a:solidFill>
                  <a:srgbClr val="002060"/>
                </a:solidFill>
                <a:latin typeface="Arial" panose="020B0604020202020204" pitchFamily="34" charset="0"/>
                <a:cs typeface="Arial" panose="020B0604020202020204" pitchFamily="34" charset="0"/>
              </a:rPr>
              <a:t>EPI </a:t>
            </a:r>
            <a:r>
              <a:rPr sz="2800" dirty="0" err="1">
                <a:solidFill>
                  <a:srgbClr val="002060"/>
                </a:solidFill>
                <a:latin typeface="Arial" panose="020B0604020202020204" pitchFamily="34" charset="0"/>
                <a:cs typeface="Arial" panose="020B0604020202020204" pitchFamily="34" charset="0"/>
              </a:rPr>
              <a:t>adaptés</a:t>
            </a:r>
            <a:endParaRPr sz="2800" dirty="0">
              <a:solidFill>
                <a:srgbClr val="002060"/>
              </a:solidFill>
              <a:latin typeface="Arial" panose="020B0604020202020204" pitchFamily="34" charset="0"/>
              <a:cs typeface="Arial" panose="020B0604020202020204" pitchFamily="34" charset="0"/>
            </a:endParaRPr>
          </a:p>
          <a:p>
            <a:pPr marL="812800" lvl="0" indent="-812800">
              <a:buClr>
                <a:srgbClr val="002060"/>
              </a:buClr>
              <a:defRPr sz="1800">
                <a:solidFill>
                  <a:srgbClr val="000000"/>
                </a:solidFill>
              </a:defRPr>
            </a:pPr>
            <a:r>
              <a:rPr sz="2800" dirty="0">
                <a:solidFill>
                  <a:srgbClr val="002060"/>
                </a:solidFill>
                <a:latin typeface="Arial" panose="020B0604020202020204" pitchFamily="34" charset="0"/>
                <a:cs typeface="Arial" panose="020B0604020202020204" pitchFamily="34" charset="0"/>
              </a:rPr>
              <a:t>Avec des matériaux absorbants (chiffon, papier, </a:t>
            </a:r>
            <a:r>
              <a:rPr sz="2800" dirty="0" err="1">
                <a:solidFill>
                  <a:srgbClr val="002060"/>
                </a:solidFill>
                <a:latin typeface="Arial" panose="020B0604020202020204" pitchFamily="34" charset="0"/>
                <a:cs typeface="Arial" panose="020B0604020202020204" pitchFamily="34" charset="0"/>
              </a:rPr>
              <a:t>etc.</a:t>
            </a:r>
            <a:r>
              <a:rPr sz="2800" dirty="0">
                <a:solidFill>
                  <a:srgbClr val="002060"/>
                </a:solidFill>
                <a:latin typeface="Arial" panose="020B0604020202020204" pitchFamily="34" charset="0"/>
                <a:cs typeface="Arial" panose="020B0604020202020204" pitchFamily="34" charset="0"/>
              </a:rPr>
              <a:t>, essuyer toutes les excrétions visibles.</a:t>
            </a:r>
          </a:p>
          <a:p>
            <a:pPr marL="812800" lvl="0" indent="-812800">
              <a:buClr>
                <a:srgbClr val="002060"/>
              </a:buClr>
              <a:defRPr sz="1800">
                <a:solidFill>
                  <a:srgbClr val="000000"/>
                </a:solidFill>
              </a:defRPr>
            </a:pPr>
            <a:r>
              <a:rPr sz="2800" dirty="0">
                <a:solidFill>
                  <a:srgbClr val="002060"/>
                </a:solidFill>
                <a:latin typeface="Arial" panose="020B0604020202020204" pitchFamily="34" charset="0"/>
                <a:cs typeface="Arial" panose="020B0604020202020204" pitchFamily="34" charset="0"/>
              </a:rPr>
              <a:t>Jeter les matériaux dans la poubelle des déchets médicaux</a:t>
            </a:r>
          </a:p>
          <a:p>
            <a:pPr marL="812800" lvl="0" indent="-812800">
              <a:buClr>
                <a:srgbClr val="002060"/>
              </a:buClr>
              <a:defRPr sz="1800">
                <a:solidFill>
                  <a:srgbClr val="000000"/>
                </a:solidFill>
              </a:defRPr>
            </a:pPr>
            <a:r>
              <a:rPr sz="2800" dirty="0">
                <a:solidFill>
                  <a:srgbClr val="002060"/>
                </a:solidFill>
                <a:latin typeface="Arial" panose="020B0604020202020204" pitchFamily="34" charset="0"/>
                <a:cs typeface="Arial" panose="020B0604020202020204" pitchFamily="34" charset="0"/>
              </a:rPr>
              <a:t>Nettoyer et désinfecter la surface selon la procédure réservée aux </a:t>
            </a:r>
            <a:r>
              <a:rPr sz="2800" dirty="0" err="1">
                <a:solidFill>
                  <a:srgbClr val="002060"/>
                </a:solidFill>
                <a:latin typeface="Arial" panose="020B0604020202020204" pitchFamily="34" charset="0"/>
                <a:cs typeface="Arial" panose="020B0604020202020204" pitchFamily="34" charset="0"/>
              </a:rPr>
              <a:t>unités</a:t>
            </a:r>
            <a:r>
              <a:rPr sz="2800" dirty="0">
                <a:solidFill>
                  <a:srgbClr val="002060"/>
                </a:solidFill>
                <a:latin typeface="Arial" panose="020B0604020202020204" pitchFamily="34" charset="0"/>
                <a:cs typeface="Arial" panose="020B0604020202020204" pitchFamily="34" charset="0"/>
              </a:rPr>
              <a:t> </a:t>
            </a:r>
            <a:r>
              <a:rPr sz="2800" dirty="0" err="1">
                <a:solidFill>
                  <a:srgbClr val="002060"/>
                </a:solidFill>
                <a:latin typeface="Arial" panose="020B0604020202020204" pitchFamily="34" charset="0"/>
                <a:cs typeface="Arial" panose="020B0604020202020204" pitchFamily="34" charset="0"/>
              </a:rPr>
              <a:t>d'isolement</a:t>
            </a:r>
            <a:r>
              <a:rPr lang="fr-FR" sz="2800" dirty="0">
                <a:solidFill>
                  <a:srgbClr val="002060"/>
                </a:solidFill>
                <a:latin typeface="Arial" panose="020B0604020202020204" pitchFamily="34" charset="0"/>
                <a:cs typeface="Arial" panose="020B0604020202020204" pitchFamily="34" charset="0"/>
              </a:rPr>
              <a:t>.</a:t>
            </a:r>
            <a:endParaRPr sz="2800" dirty="0">
              <a:solidFill>
                <a:srgbClr val="002060"/>
              </a:solidFill>
              <a:latin typeface="Arial" panose="020B0604020202020204" pitchFamily="34" charset="0"/>
              <a:cs typeface="Arial" panose="020B0604020202020204" pitchFamily="34" charset="0"/>
            </a:endParaRPr>
          </a:p>
        </p:txBody>
      </p:sp>
      <p:pic>
        <p:nvPicPr>
          <p:cNvPr id="204" name="image2.jpeg"/>
          <p:cNvPicPr/>
          <p:nvPr/>
        </p:nvPicPr>
        <p:blipFill>
          <a:blip r:embed="rId2" cstate="print">
            <a:extLst/>
          </a:blip>
          <a:stretch>
            <a:fillRect/>
          </a:stretch>
        </p:blipFill>
        <p:spPr>
          <a:xfrm rot="16200000">
            <a:off x="7315294" y="3820440"/>
            <a:ext cx="1752602" cy="1833818"/>
          </a:xfrm>
          <a:prstGeom prst="rect">
            <a:avLst/>
          </a:prstGeom>
          <a:ln w="28575">
            <a:solidFill>
              <a:srgbClr val="FFFFFF"/>
            </a:solidFill>
          </a:ln>
        </p:spPr>
      </p:pic>
      <p:grpSp>
        <p:nvGrpSpPr>
          <p:cNvPr id="212" name="Group 212"/>
          <p:cNvGrpSpPr/>
          <p:nvPr/>
        </p:nvGrpSpPr>
        <p:grpSpPr>
          <a:xfrm>
            <a:off x="6953731" y="1299344"/>
            <a:ext cx="2159004" cy="1625600"/>
            <a:chOff x="0" y="0"/>
            <a:chExt cx="2159003" cy="1625600"/>
          </a:xfrm>
        </p:grpSpPr>
        <p:sp>
          <p:nvSpPr>
            <p:cNvPr id="210" name="Shape 210"/>
            <p:cNvSpPr/>
            <p:nvPr/>
          </p:nvSpPr>
          <p:spPr>
            <a:xfrm>
              <a:off x="-1" y="0"/>
              <a:ext cx="2159004" cy="1625600"/>
            </a:xfrm>
            <a:prstGeom prst="rect">
              <a:avLst/>
            </a:prstGeom>
            <a:noFill/>
            <a:ln w="25400" cap="flat">
              <a:solidFill>
                <a:srgbClr val="FFFFFF"/>
              </a:solidFill>
              <a:prstDash val="solid"/>
              <a:bevel/>
            </a:ln>
            <a:effectLst/>
          </p:spPr>
          <p:txBody>
            <a:bodyPr wrap="square" lIns="0" tIns="0" rIns="0" bIns="0" numCol="1" anchor="ctr">
              <a:noAutofit/>
            </a:bodyPr>
            <a:lstStyle/>
            <a:p>
              <a:pPr lvl="0">
                <a:defRPr sz="1800">
                  <a:latin typeface="Calibri"/>
                  <a:ea typeface="Calibri"/>
                  <a:cs typeface="Calibri"/>
                  <a:sym typeface="Calibri"/>
                </a:defRPr>
              </a:pPr>
              <a:endParaRPr/>
            </a:p>
          </p:txBody>
        </p:sp>
        <p:pic>
          <p:nvPicPr>
            <p:cNvPr id="211" name="image3.jpeg"/>
            <p:cNvPicPr/>
            <p:nvPr/>
          </p:nvPicPr>
          <p:blipFill>
            <a:blip r:embed="rId3" cstate="print">
              <a:extLst/>
            </a:blip>
            <a:srcRect l="1" t="34352" r="33873"/>
            <a:stretch>
              <a:fillRect/>
            </a:stretch>
          </p:blipFill>
          <p:spPr>
            <a:xfrm>
              <a:off x="12699" y="12700"/>
              <a:ext cx="2133604" cy="1600177"/>
            </a:xfrm>
            <a:prstGeom prst="rect">
              <a:avLst/>
            </a:prstGeom>
            <a:ln w="12700" cap="flat">
              <a:noFill/>
              <a:miter lim="400000"/>
            </a:ln>
            <a:effectLst/>
          </p:spPr>
        </p:pic>
      </p:grpSp>
      <p:sp>
        <p:nvSpPr>
          <p:cNvPr id="213" name="Shape 213"/>
          <p:cNvSpPr/>
          <p:nvPr/>
        </p:nvSpPr>
        <p:spPr>
          <a:xfrm>
            <a:off x="2051720" y="5661248"/>
            <a:ext cx="6948265" cy="338554"/>
          </a:xfrm>
          <a:prstGeom prst="rect">
            <a:avLst/>
          </a:prstGeom>
          <a:ln w="12700">
            <a:miter lim="400000"/>
          </a:ln>
          <a:extLst>
            <a:ext uri="{C572A759-6A51-4108-AA02-DFA0A04FC94B}">
              <ma14:wrappingTextBoxFlag xmlns:ma14="http://schemas.microsoft.com/office/mac/drawingml/2011/main" xmlns="" val="1"/>
            </a:ext>
          </a:extLst>
        </p:spPr>
        <p:txBody>
          <a:bodyPr wrap="square" lIns="0" tIns="0" rIns="0" bIns="0">
            <a:spAutoFit/>
          </a:bodyPr>
          <a:lstStyle/>
          <a:p>
            <a:pPr lvl="0" algn="r">
              <a:defRPr sz="1800"/>
            </a:pPr>
            <a:r>
              <a:rPr sz="1000" dirty="0">
                <a:solidFill>
                  <a:srgbClr val="002060"/>
                </a:solidFill>
                <a:latin typeface="Calibri"/>
                <a:ea typeface="Calibri"/>
                <a:cs typeface="Calibri"/>
                <a:sym typeface="Calibri"/>
              </a:rPr>
              <a:t>Lignes directrices techniques de l'OMS relatives à la lutte contre les infections dans les établissements de santé, 2004 (en anglais)</a:t>
            </a:r>
          </a:p>
          <a:p>
            <a:pPr lvl="0" algn="r">
              <a:defRPr sz="1800"/>
            </a:pPr>
            <a:r>
              <a:rPr sz="1000" dirty="0">
                <a:latin typeface="Calibri"/>
                <a:ea typeface="Calibri"/>
                <a:cs typeface="Calibri"/>
                <a:sym typeface="Calibri"/>
                <a:hlinkClick r:id="rId4"/>
              </a:rPr>
              <a:t>http://www.wpro.who.int/publications/docs/practical_guidelines_infection_control.pdf</a:t>
            </a:r>
            <a:r>
              <a:rPr sz="1200" dirty="0">
                <a:solidFill>
                  <a:srgbClr val="FFFFFF"/>
                </a:solidFill>
                <a:latin typeface="Calibri"/>
                <a:ea typeface="Calibri"/>
                <a:cs typeface="Calibri"/>
                <a:sym typeface="Calibri"/>
              </a:rPr>
              <a:t>. </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 name="Shape 215"/>
          <p:cNvSpPr>
            <a:spLocks noGrp="1"/>
          </p:cNvSpPr>
          <p:nvPr>
            <p:ph type="title" idx="4294967295"/>
          </p:nvPr>
        </p:nvSpPr>
        <p:spPr>
          <a:xfrm>
            <a:off x="107504" y="28575"/>
            <a:ext cx="9036496" cy="1143000"/>
          </a:xfrm>
          <a:prstGeom prst="rect">
            <a:avLst/>
          </a:prstGeom>
        </p:spPr>
        <p:txBody>
          <a:bodyPr>
            <a:normAutofit/>
          </a:bodyPr>
          <a:lstStyle>
            <a:lvl1pPr defTabSz="905255">
              <a:defRPr sz="3500"/>
            </a:lvl1pPr>
          </a:lstStyle>
          <a:p>
            <a:pPr lvl="0">
              <a:defRPr sz="1800" b="0">
                <a:solidFill>
                  <a:srgbClr val="000000"/>
                </a:solidFill>
              </a:defRPr>
            </a:pPr>
            <a:r>
              <a:rPr sz="3300" b="1" dirty="0">
                <a:solidFill>
                  <a:srgbClr val="002060"/>
                </a:solidFill>
                <a:latin typeface="Arial" panose="020B0604020202020204" pitchFamily="34" charset="0"/>
                <a:cs typeface="Arial" panose="020B0604020202020204" pitchFamily="34" charset="0"/>
              </a:rPr>
              <a:t>Points essentiels à retenir pour les déversements</a:t>
            </a:r>
          </a:p>
        </p:txBody>
      </p:sp>
      <p:sp>
        <p:nvSpPr>
          <p:cNvPr id="216" name="Shape 216"/>
          <p:cNvSpPr>
            <a:spLocks noGrp="1"/>
          </p:cNvSpPr>
          <p:nvPr>
            <p:ph type="body" idx="4294967295"/>
          </p:nvPr>
        </p:nvSpPr>
        <p:spPr>
          <a:xfrm>
            <a:off x="539552" y="1342256"/>
            <a:ext cx="8532440" cy="2590800"/>
          </a:xfrm>
          <a:prstGeom prst="rect">
            <a:avLst/>
          </a:prstGeom>
        </p:spPr>
        <p:txBody>
          <a:bodyPr>
            <a:normAutofit fontScale="92500" lnSpcReduction="20000"/>
          </a:bodyPr>
          <a:lstStyle/>
          <a:p>
            <a:pPr marL="542923" lvl="0" indent="-542923" defTabSz="868680">
              <a:buClr>
                <a:srgbClr val="002060"/>
              </a:buClr>
              <a:defRPr sz="1800">
                <a:solidFill>
                  <a:srgbClr val="000000"/>
                </a:solidFill>
              </a:defRPr>
            </a:pPr>
            <a:r>
              <a:rPr sz="2800" dirty="0">
                <a:solidFill>
                  <a:srgbClr val="002060"/>
                </a:solidFill>
                <a:latin typeface="Arial" panose="020B0604020202020204" pitchFamily="34" charset="0"/>
                <a:cs typeface="Arial" panose="020B0604020202020204" pitchFamily="34" charset="0"/>
              </a:rPr>
              <a:t>Ne pas verser les solutions directement sur les fluides corporels renversés (cela peut entraîner des éclaboussures ou étendre le déversement)</a:t>
            </a:r>
          </a:p>
          <a:p>
            <a:pPr marL="542923" lvl="0" indent="-542923" defTabSz="868680">
              <a:buClr>
                <a:srgbClr val="002060"/>
              </a:buClr>
              <a:defRPr sz="1800">
                <a:solidFill>
                  <a:srgbClr val="000000"/>
                </a:solidFill>
              </a:defRPr>
            </a:pPr>
            <a:r>
              <a:rPr sz="2800" dirty="0">
                <a:solidFill>
                  <a:srgbClr val="002060"/>
                </a:solidFill>
                <a:latin typeface="Arial" panose="020B0604020202020204" pitchFamily="34" charset="0"/>
                <a:cs typeface="Arial" panose="020B0604020202020204" pitchFamily="34" charset="0"/>
              </a:rPr>
              <a:t>Verser plutôt les solutions (telles que la solution à </a:t>
            </a:r>
            <a:r>
              <a:rPr sz="2800" u="sng" dirty="0">
                <a:solidFill>
                  <a:srgbClr val="002060"/>
                </a:solidFill>
                <a:latin typeface="Arial" panose="020B0604020202020204" pitchFamily="34" charset="0"/>
                <a:cs typeface="Arial" panose="020B0604020202020204" pitchFamily="34" charset="0"/>
              </a:rPr>
              <a:t>forte teneur</a:t>
            </a:r>
            <a:r>
              <a:rPr sz="2800" dirty="0">
                <a:solidFill>
                  <a:srgbClr val="002060"/>
                </a:solidFill>
                <a:latin typeface="Arial" panose="020B0604020202020204" pitchFamily="34" charset="0"/>
                <a:cs typeface="Arial" panose="020B0604020202020204" pitchFamily="34" charset="0"/>
              </a:rPr>
              <a:t> en chlore (0,5 %)) sur des serviettes, puis utiliser ces serviettes humides pour la désinfection</a:t>
            </a:r>
          </a:p>
        </p:txBody>
      </p:sp>
      <p:sp>
        <p:nvSpPr>
          <p:cNvPr id="222" name="Shape 222"/>
          <p:cNvSpPr/>
          <p:nvPr/>
        </p:nvSpPr>
        <p:spPr>
          <a:xfrm>
            <a:off x="611560" y="3717032"/>
            <a:ext cx="8532440" cy="2000548"/>
          </a:xfrm>
          <a:prstGeom prst="rect">
            <a:avLst/>
          </a:prstGeom>
          <a:ln w="12700">
            <a:miter lim="400000"/>
          </a:ln>
          <a:extLst>
            <a:ext uri="{C572A759-6A51-4108-AA02-DFA0A04FC94B}">
              <ma14:wrappingTextBoxFlag xmlns:ma14="http://schemas.microsoft.com/office/mac/drawingml/2011/main" xmlns="" val="1"/>
            </a:ext>
          </a:extLst>
        </p:spPr>
        <p:txBody>
          <a:bodyPr wrap="square" lIns="0" tIns="0" rIns="0" bIns="0">
            <a:spAutoFit/>
          </a:bodyPr>
          <a:lstStyle/>
          <a:p>
            <a:pPr marL="533400" lvl="0" indent="-533400">
              <a:spcBef>
                <a:spcPts val="600"/>
              </a:spcBef>
              <a:buClr>
                <a:srgbClr val="002060"/>
              </a:buClr>
              <a:buSzPct val="100000"/>
              <a:buFont typeface="Arial" panose="020B0604020202020204" pitchFamily="34" charset="0"/>
              <a:buChar char="•"/>
              <a:defRPr sz="1800"/>
            </a:pPr>
            <a:r>
              <a:rPr sz="2600" dirty="0">
                <a:solidFill>
                  <a:srgbClr val="002060"/>
                </a:solidFill>
                <a:latin typeface="Arial" panose="020B0604020202020204" pitchFamily="34" charset="0"/>
                <a:ea typeface="Calibri"/>
                <a:cs typeface="Arial" panose="020B0604020202020204" pitchFamily="34" charset="0"/>
                <a:sym typeface="Calibri"/>
              </a:rPr>
              <a:t>Ne jamais tremper une serviette sale dans un seau de solution chlorée ; cela</a:t>
            </a:r>
            <a:r>
              <a:rPr lang="nl-NL" sz="2600" dirty="0">
                <a:solidFill>
                  <a:srgbClr val="002060"/>
                </a:solidFill>
                <a:latin typeface="Arial" panose="020B0604020202020204" pitchFamily="34" charset="0"/>
                <a:ea typeface="Calibri"/>
                <a:cs typeface="Arial" panose="020B0604020202020204" pitchFamily="34" charset="0"/>
                <a:sym typeface="Calibri"/>
              </a:rPr>
              <a:t> </a:t>
            </a:r>
            <a:r>
              <a:rPr sz="2600" dirty="0">
                <a:solidFill>
                  <a:srgbClr val="002060"/>
                </a:solidFill>
                <a:latin typeface="Arial" panose="020B0604020202020204" pitchFamily="34" charset="0"/>
                <a:ea typeface="Calibri"/>
                <a:cs typeface="Arial" panose="020B0604020202020204" pitchFamily="34" charset="0"/>
                <a:sym typeface="Calibri"/>
              </a:rPr>
              <a:t>salit la solution et la rend moins efficace</a:t>
            </a:r>
          </a:p>
          <a:p>
            <a:pPr marL="533400" lvl="0" indent="-533400">
              <a:buClr>
                <a:srgbClr val="002060"/>
              </a:buClr>
              <a:buSzPct val="100000"/>
              <a:buFont typeface="Arial" panose="020B0604020202020204" pitchFamily="34" charset="0"/>
              <a:buChar char="•"/>
              <a:defRPr sz="1800"/>
            </a:pPr>
            <a:r>
              <a:rPr sz="2600" dirty="0">
                <a:solidFill>
                  <a:srgbClr val="002060"/>
                </a:solidFill>
                <a:latin typeface="Arial" panose="020B0604020202020204" pitchFamily="34" charset="0"/>
                <a:ea typeface="Calibri"/>
                <a:cs typeface="Arial" panose="020B0604020202020204" pitchFamily="34" charset="0"/>
                <a:sym typeface="Calibri"/>
              </a:rPr>
              <a:t>Toujours utiliser une solution chlorée préparée le jour </a:t>
            </a:r>
            <a:r>
              <a:rPr sz="2600" dirty="0" err="1">
                <a:solidFill>
                  <a:srgbClr val="002060"/>
                </a:solidFill>
                <a:latin typeface="Arial" panose="020B0604020202020204" pitchFamily="34" charset="0"/>
                <a:ea typeface="Calibri"/>
                <a:cs typeface="Arial" panose="020B0604020202020204" pitchFamily="34" charset="0"/>
                <a:sym typeface="Calibri"/>
              </a:rPr>
              <a:t>même</a:t>
            </a:r>
            <a:r>
              <a:rPr lang="fr-FR" sz="2600" dirty="0">
                <a:solidFill>
                  <a:srgbClr val="002060"/>
                </a:solidFill>
                <a:latin typeface="Arial" panose="020B0604020202020204" pitchFamily="34" charset="0"/>
                <a:ea typeface="Calibri"/>
                <a:cs typeface="Arial" panose="020B0604020202020204" pitchFamily="34" charset="0"/>
                <a:sym typeface="Calibri"/>
              </a:rPr>
              <a:t>.</a:t>
            </a:r>
            <a:endParaRPr sz="2600" dirty="0">
              <a:solidFill>
                <a:srgbClr val="002060"/>
              </a:solidFill>
              <a:latin typeface="Arial" panose="020B0604020202020204" pitchFamily="34" charset="0"/>
              <a:ea typeface="Calibri"/>
              <a:cs typeface="Arial" panose="020B0604020202020204" pitchFamily="34" charset="0"/>
              <a:sym typeface="Calibri"/>
            </a:endParaRPr>
          </a:p>
        </p:txBody>
      </p:sp>
    </p:spTree>
  </p:cSld>
  <p:clrMapOvr>
    <a:masterClrMapping/>
  </p:clrMapOvr>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entr" presetSubtype="0" fill="hold" grpId="1" nodeType="clickEffect">
                                  <p:stCondLst>
                                    <p:cond delay="0"/>
                                  </p:stCondLst>
                                  <p:iterate>
                                    <p:tmAbs val="0"/>
                                  </p:iterate>
                                  <p:childTnLst>
                                    <p:set>
                                      <p:cBhvr>
                                        <p:cTn id="6" fill="hold"/>
                                        <p:tgtEl>
                                          <p:spTgt spid="216">
                                            <p:bg/>
                                          </p:spTgt>
                                        </p:tgtEl>
                                        <p:attrNameLst>
                                          <p:attrName>style.visibility</p:attrName>
                                        </p:attrNameLst>
                                      </p:cBhvr>
                                      <p:to>
                                        <p:strVal val="visible"/>
                                      </p:to>
                                    </p:set>
                                  </p:childTnLst>
                                </p:cTn>
                              </p:par>
                              <p:par>
                                <p:cTn id="7" presetID="1" presetClass="entr" presetSubtype="0" fill="hold" grpId="1">
                                  <p:stCondLst>
                                    <p:cond delay="0"/>
                                  </p:stCondLst>
                                  <p:iterate>
                                    <p:tmAbs val="0"/>
                                  </p:iterate>
                                  <p:childTnLst>
                                    <p:set>
                                      <p:cBhvr>
                                        <p:cTn id="8" fill="hold"/>
                                        <p:tgtEl>
                                          <p:spTgt spid="216">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1" nodeType="clickEffect">
                                  <p:stCondLst>
                                    <p:cond delay="0"/>
                                  </p:stCondLst>
                                  <p:iterate>
                                    <p:tmAbs val="0"/>
                                  </p:iterate>
                                  <p:childTnLst>
                                    <p:set>
                                      <p:cBhvr>
                                        <p:cTn id="12" fill="hold"/>
                                        <p:tgtEl>
                                          <p:spTgt spid="216">
                                            <p:txEl>
                                              <p:pRg st="1" end="1"/>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2" nodeType="clickEffect">
                                  <p:stCondLst>
                                    <p:cond delay="0"/>
                                  </p:stCondLst>
                                  <p:iterate>
                                    <p:tmAbs val="0"/>
                                  </p:iterate>
                                  <p:childTnLst>
                                    <p:set>
                                      <p:cBhvr>
                                        <p:cTn id="16" fill="hold"/>
                                        <p:tgtEl>
                                          <p:spTgt spid="22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6" grpId="1" build="p" bldLvl="5" animBg="1" advAuto="0"/>
      <p:bldP spid="222" grpId="2" animBg="1" advAuto="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 name="Shape 84"/>
          <p:cNvSpPr>
            <a:spLocks noGrp="1"/>
          </p:cNvSpPr>
          <p:nvPr>
            <p:ph type="title"/>
          </p:nvPr>
        </p:nvSpPr>
        <p:spPr>
          <a:prstGeom prst="rect">
            <a:avLst/>
          </a:prstGeom>
        </p:spPr>
        <p:txBody>
          <a:bodyPr lIns="0" tIns="0" rIns="0" bIns="0">
            <a:normAutofit/>
          </a:bodyPr>
          <a:lstStyle/>
          <a:p>
            <a:pPr lvl="0">
              <a:defRPr sz="1800"/>
            </a:pPr>
            <a:r>
              <a:rPr sz="3600" b="1" dirty="0">
                <a:solidFill>
                  <a:srgbClr val="002060"/>
                </a:solidFill>
              </a:rPr>
              <a:t>Objectifs d'apprentissage</a:t>
            </a:r>
          </a:p>
        </p:txBody>
      </p:sp>
      <p:sp>
        <p:nvSpPr>
          <p:cNvPr id="85" name="Shape 85"/>
          <p:cNvSpPr>
            <a:spLocks noGrp="1"/>
          </p:cNvSpPr>
          <p:nvPr>
            <p:ph type="body" idx="4294967295"/>
          </p:nvPr>
        </p:nvSpPr>
        <p:spPr>
          <a:xfrm>
            <a:off x="395536" y="1628775"/>
            <a:ext cx="8424936" cy="4320505"/>
          </a:xfrm>
          <a:prstGeom prst="rect">
            <a:avLst/>
          </a:prstGeom>
        </p:spPr>
        <p:txBody>
          <a:bodyPr lIns="0" tIns="0" rIns="0" bIns="0">
            <a:normAutofit fontScale="92500"/>
          </a:bodyPr>
          <a:lstStyle/>
          <a:p>
            <a:pPr marL="609600" lvl="0" indent="-609600">
              <a:defRPr sz="1800"/>
            </a:pPr>
            <a:r>
              <a:rPr sz="2800" dirty="0">
                <a:solidFill>
                  <a:srgbClr val="002060"/>
                </a:solidFill>
              </a:rPr>
              <a:t>Identifier les équipements de protection </a:t>
            </a:r>
            <a:r>
              <a:rPr sz="2800" dirty="0" err="1">
                <a:solidFill>
                  <a:srgbClr val="002060"/>
                </a:solidFill>
              </a:rPr>
              <a:t>individuelle</a:t>
            </a:r>
            <a:r>
              <a:rPr sz="2800" dirty="0">
                <a:solidFill>
                  <a:srgbClr val="002060"/>
                </a:solidFill>
              </a:rPr>
              <a:t> </a:t>
            </a:r>
            <a:r>
              <a:rPr lang="it-IT" sz="2800" dirty="0">
                <a:solidFill>
                  <a:srgbClr val="002060"/>
                </a:solidFill>
              </a:rPr>
              <a:t>(EPI) </a:t>
            </a:r>
            <a:r>
              <a:rPr sz="2800" dirty="0" err="1">
                <a:solidFill>
                  <a:srgbClr val="002060"/>
                </a:solidFill>
              </a:rPr>
              <a:t>adaptés</a:t>
            </a:r>
            <a:r>
              <a:rPr sz="2800" dirty="0">
                <a:solidFill>
                  <a:srgbClr val="002060"/>
                </a:solidFill>
              </a:rPr>
              <a:t> </a:t>
            </a:r>
            <a:r>
              <a:rPr sz="2800" dirty="0" err="1">
                <a:solidFill>
                  <a:srgbClr val="002060"/>
                </a:solidFill>
              </a:rPr>
              <a:t>nécessaires</a:t>
            </a:r>
            <a:r>
              <a:rPr sz="2800" dirty="0">
                <a:solidFill>
                  <a:srgbClr val="002060"/>
                </a:solidFill>
              </a:rPr>
              <a:t> </a:t>
            </a:r>
            <a:r>
              <a:rPr lang="it-IT" sz="2800" dirty="0">
                <a:solidFill>
                  <a:srgbClr val="002060"/>
                </a:solidFill>
              </a:rPr>
              <a:t>au nettoyage et à la désinfection de l’environnement.</a:t>
            </a:r>
            <a:endParaRPr sz="2800" dirty="0">
              <a:solidFill>
                <a:srgbClr val="002060"/>
              </a:solidFill>
            </a:endParaRPr>
          </a:p>
          <a:p>
            <a:pPr marL="609600" lvl="0" indent="-609600">
              <a:defRPr sz="1800"/>
            </a:pPr>
            <a:r>
              <a:rPr sz="2800" dirty="0">
                <a:solidFill>
                  <a:srgbClr val="002060"/>
                </a:solidFill>
              </a:rPr>
              <a:t>Décrire les </a:t>
            </a:r>
            <a:r>
              <a:rPr sz="2800" dirty="0" err="1">
                <a:solidFill>
                  <a:srgbClr val="002060"/>
                </a:solidFill>
              </a:rPr>
              <a:t>procédures</a:t>
            </a:r>
            <a:r>
              <a:rPr sz="2800" dirty="0">
                <a:solidFill>
                  <a:srgbClr val="002060"/>
                </a:solidFill>
              </a:rPr>
              <a:t> </a:t>
            </a:r>
            <a:r>
              <a:rPr lang="it-IT" sz="2800" dirty="0">
                <a:solidFill>
                  <a:srgbClr val="002060"/>
                </a:solidFill>
              </a:rPr>
              <a:t>opérationnelles standardisées applicables au nettoyage et à la désinfection de l’environnement en toute sécurité.</a:t>
            </a:r>
            <a:endParaRPr sz="2800" dirty="0">
              <a:solidFill>
                <a:srgbClr val="002060"/>
              </a:solidFill>
            </a:endParaRPr>
          </a:p>
          <a:p>
            <a:pPr marL="609600" lvl="0" indent="-609600">
              <a:defRPr sz="1800"/>
            </a:pPr>
            <a:r>
              <a:rPr lang="it-IT" sz="2800" dirty="0" err="1">
                <a:solidFill>
                  <a:srgbClr val="002060"/>
                </a:solidFill>
              </a:rPr>
              <a:t>Décrire</a:t>
            </a:r>
            <a:r>
              <a:rPr lang="it-IT" sz="2800" dirty="0">
                <a:solidFill>
                  <a:srgbClr val="002060"/>
                </a:solidFill>
              </a:rPr>
              <a:t> </a:t>
            </a:r>
            <a:r>
              <a:rPr lang="it-IT" sz="2800" dirty="0" err="1">
                <a:solidFill>
                  <a:srgbClr val="002060"/>
                </a:solidFill>
              </a:rPr>
              <a:t>les</a:t>
            </a:r>
            <a:r>
              <a:rPr lang="it-IT" sz="2800" dirty="0">
                <a:solidFill>
                  <a:srgbClr val="002060"/>
                </a:solidFill>
              </a:rPr>
              <a:t> </a:t>
            </a:r>
            <a:r>
              <a:rPr lang="it-IT" sz="2800" dirty="0" err="1">
                <a:solidFill>
                  <a:srgbClr val="002060"/>
                </a:solidFill>
              </a:rPr>
              <a:t>procédures</a:t>
            </a:r>
            <a:r>
              <a:rPr lang="it-IT" sz="2800" dirty="0">
                <a:solidFill>
                  <a:srgbClr val="002060"/>
                </a:solidFill>
              </a:rPr>
              <a:t> </a:t>
            </a:r>
            <a:r>
              <a:rPr lang="it-IT" sz="2800" dirty="0" err="1">
                <a:solidFill>
                  <a:srgbClr val="002060"/>
                </a:solidFill>
              </a:rPr>
              <a:t>opérationnelles</a:t>
            </a:r>
            <a:r>
              <a:rPr lang="it-IT" sz="2800" dirty="0">
                <a:solidFill>
                  <a:srgbClr val="002060"/>
                </a:solidFill>
              </a:rPr>
              <a:t> </a:t>
            </a:r>
            <a:r>
              <a:rPr lang="it-IT" sz="2800" dirty="0" err="1">
                <a:solidFill>
                  <a:srgbClr val="002060"/>
                </a:solidFill>
              </a:rPr>
              <a:t>standardisées</a:t>
            </a:r>
            <a:r>
              <a:rPr lang="it-IT" sz="2800" dirty="0">
                <a:solidFill>
                  <a:srgbClr val="002060"/>
                </a:solidFill>
              </a:rPr>
              <a:t> </a:t>
            </a:r>
            <a:r>
              <a:rPr sz="2800" dirty="0" err="1">
                <a:solidFill>
                  <a:srgbClr val="002060"/>
                </a:solidFill>
              </a:rPr>
              <a:t>applicables</a:t>
            </a:r>
            <a:r>
              <a:rPr sz="2800" dirty="0">
                <a:solidFill>
                  <a:srgbClr val="002060"/>
                </a:solidFill>
              </a:rPr>
              <a:t> à une gestion des déchets en </a:t>
            </a:r>
            <a:r>
              <a:rPr sz="2800" dirty="0" err="1">
                <a:solidFill>
                  <a:srgbClr val="002060"/>
                </a:solidFill>
              </a:rPr>
              <a:t>toute</a:t>
            </a:r>
            <a:r>
              <a:rPr sz="2800" dirty="0">
                <a:solidFill>
                  <a:srgbClr val="002060"/>
                </a:solidFill>
              </a:rPr>
              <a:t> </a:t>
            </a:r>
            <a:r>
              <a:rPr sz="2800" dirty="0" err="1">
                <a:solidFill>
                  <a:srgbClr val="002060"/>
                </a:solidFill>
              </a:rPr>
              <a:t>sécurité</a:t>
            </a:r>
            <a:r>
              <a:rPr lang="fr-FR" sz="2800" dirty="0">
                <a:solidFill>
                  <a:srgbClr val="002060"/>
                </a:solidFill>
              </a:rPr>
              <a:t>.</a:t>
            </a:r>
            <a:endParaRPr sz="2800" dirty="0">
              <a:solidFill>
                <a:srgbClr val="002060"/>
              </a:solidFill>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 name="Shape 307"/>
          <p:cNvSpPr>
            <a:spLocks noGrp="1"/>
          </p:cNvSpPr>
          <p:nvPr>
            <p:ph type="title" idx="4294967295"/>
          </p:nvPr>
        </p:nvSpPr>
        <p:spPr>
          <a:xfrm>
            <a:off x="179512" y="116632"/>
            <a:ext cx="8229600" cy="706437"/>
          </a:xfrm>
          <a:prstGeom prst="rect">
            <a:avLst/>
          </a:prstGeom>
        </p:spPr>
        <p:txBody>
          <a:bodyPr lIns="0" tIns="0" rIns="0" bIns="0">
            <a:normAutofit/>
          </a:bodyPr>
          <a:lstStyle/>
          <a:p>
            <a:pPr lvl="0">
              <a:defRPr sz="1800"/>
            </a:pPr>
            <a:r>
              <a:rPr sz="4400" b="1" dirty="0">
                <a:solidFill>
                  <a:srgbClr val="002060"/>
                </a:solidFill>
              </a:rPr>
              <a:t>Vaporisation</a:t>
            </a:r>
          </a:p>
        </p:txBody>
      </p:sp>
      <p:sp>
        <p:nvSpPr>
          <p:cNvPr id="308" name="Shape 308"/>
          <p:cNvSpPr>
            <a:spLocks noGrp="1"/>
          </p:cNvSpPr>
          <p:nvPr>
            <p:ph type="body" idx="4294967295"/>
          </p:nvPr>
        </p:nvSpPr>
        <p:spPr>
          <a:xfrm>
            <a:off x="107504" y="980728"/>
            <a:ext cx="8856984" cy="4929188"/>
          </a:xfrm>
          <a:prstGeom prst="rect">
            <a:avLst/>
          </a:prstGeom>
        </p:spPr>
        <p:txBody>
          <a:bodyPr lIns="0" tIns="0" rIns="0" bIns="0">
            <a:normAutofit fontScale="92500"/>
          </a:bodyPr>
          <a:lstStyle/>
          <a:p>
            <a:pPr marL="0" lvl="0" indent="0">
              <a:spcBef>
                <a:spcPts val="600"/>
              </a:spcBef>
              <a:buNone/>
              <a:defRPr sz="1800"/>
            </a:pPr>
            <a:r>
              <a:rPr lang="fr-FR" sz="2800" dirty="0">
                <a:solidFill>
                  <a:srgbClr val="002060"/>
                </a:solidFill>
              </a:rPr>
              <a:t>	</a:t>
            </a:r>
            <a:r>
              <a:rPr sz="2800" dirty="0">
                <a:solidFill>
                  <a:srgbClr val="002060"/>
                </a:solidFill>
              </a:rPr>
              <a:t>L'OMS</a:t>
            </a:r>
            <a:r>
              <a:rPr sz="2800" dirty="0"/>
              <a:t> </a:t>
            </a:r>
            <a:r>
              <a:rPr sz="2800" dirty="0">
                <a:solidFill>
                  <a:srgbClr val="C00000"/>
                </a:solidFill>
              </a:rPr>
              <a:t>déconseille de vaporiser</a:t>
            </a:r>
            <a:r>
              <a:rPr sz="2800" dirty="0">
                <a:solidFill>
                  <a:srgbClr val="002060"/>
                </a:solidFill>
              </a:rPr>
              <a:t> du désinfectant </a:t>
            </a:r>
            <a:r>
              <a:rPr sz="2800" dirty="0" err="1">
                <a:solidFill>
                  <a:srgbClr val="002060"/>
                </a:solidFill>
              </a:rPr>
              <a:t>dans</a:t>
            </a:r>
            <a:r>
              <a:rPr sz="2800" dirty="0">
                <a:solidFill>
                  <a:srgbClr val="002060"/>
                </a:solidFill>
              </a:rPr>
              <a:t> </a:t>
            </a:r>
            <a:r>
              <a:rPr lang="fr-FR" sz="2800" dirty="0">
                <a:solidFill>
                  <a:srgbClr val="002060"/>
                </a:solidFill>
              </a:rPr>
              <a:t>	</a:t>
            </a:r>
            <a:r>
              <a:rPr sz="2800" dirty="0">
                <a:solidFill>
                  <a:srgbClr val="002060"/>
                </a:solidFill>
              </a:rPr>
              <a:t>les zones de soins occupées et </a:t>
            </a:r>
            <a:r>
              <a:rPr sz="2800" dirty="0" err="1">
                <a:solidFill>
                  <a:srgbClr val="002060"/>
                </a:solidFill>
              </a:rPr>
              <a:t>inoccupées</a:t>
            </a:r>
            <a:endParaRPr lang="en-US" sz="2800" dirty="0">
              <a:solidFill>
                <a:srgbClr val="002060"/>
              </a:solidFill>
            </a:endParaRPr>
          </a:p>
          <a:p>
            <a:pPr marL="466724" lvl="0" indent="-466724">
              <a:spcBef>
                <a:spcPts val="600"/>
              </a:spcBef>
              <a:defRPr sz="1800"/>
            </a:pPr>
            <a:endParaRPr dirty="0">
              <a:solidFill>
                <a:srgbClr val="002060"/>
              </a:solidFill>
            </a:endParaRPr>
          </a:p>
          <a:p>
            <a:pPr lvl="1">
              <a:spcBef>
                <a:spcPts val="400"/>
              </a:spcBef>
              <a:buFont typeface="Wingdings" panose="05000000000000000000" pitchFamily="2" charset="2"/>
              <a:buChar char="§"/>
              <a:defRPr sz="1800"/>
            </a:pPr>
            <a:r>
              <a:rPr sz="2400" dirty="0">
                <a:solidFill>
                  <a:srgbClr val="002060"/>
                </a:solidFill>
              </a:rPr>
              <a:t>Il s'agit d'une pratique potentiellement dangereuse dont les bienfaits pour la lutte contre l'infection n'ont pas été prouvés.</a:t>
            </a:r>
          </a:p>
          <a:p>
            <a:pPr lvl="1">
              <a:spcBef>
                <a:spcPts val="1200"/>
              </a:spcBef>
              <a:buFont typeface="Wingdings" panose="05000000000000000000" pitchFamily="2" charset="2"/>
              <a:buChar char="§"/>
              <a:defRPr sz="1800"/>
            </a:pPr>
            <a:r>
              <a:rPr sz="2400" dirty="0">
                <a:solidFill>
                  <a:srgbClr val="002060"/>
                </a:solidFill>
              </a:rPr>
              <a:t>Si la vaporisation n'est pas précédée d'un nettoyage, le désinfectant peut ne pas être efficace en la présence de matière organique et de sang/fluides </a:t>
            </a:r>
            <a:r>
              <a:rPr sz="2400" dirty="0" err="1">
                <a:solidFill>
                  <a:srgbClr val="002060"/>
                </a:solidFill>
              </a:rPr>
              <a:t>corporels</a:t>
            </a:r>
            <a:r>
              <a:rPr sz="2400" dirty="0">
                <a:solidFill>
                  <a:srgbClr val="002060"/>
                </a:solidFill>
              </a:rPr>
              <a:t>.</a:t>
            </a:r>
            <a:endParaRPr lang="fr-FR" sz="2400" dirty="0">
              <a:solidFill>
                <a:srgbClr val="002060"/>
              </a:solidFill>
            </a:endParaRPr>
          </a:p>
          <a:p>
            <a:pPr lvl="1">
              <a:spcBef>
                <a:spcPts val="1200"/>
              </a:spcBef>
              <a:buFont typeface="Wingdings" panose="05000000000000000000" pitchFamily="2" charset="2"/>
              <a:buChar char="§"/>
              <a:defRPr sz="1800"/>
            </a:pPr>
            <a:r>
              <a:rPr lang="fr-FR" sz="2400" dirty="0">
                <a:solidFill>
                  <a:srgbClr val="002060"/>
                </a:solidFill>
              </a:rPr>
              <a:t>Un recours excessif à la vaporisation crée un environnement humide, qui est non seulement gênant, mais qui peut même être dangereux puisque l'environnement devient glissant et prend plus de temps pour sécher, en particulier dans un environnement humide.</a:t>
            </a:r>
          </a:p>
          <a:p>
            <a:pPr lvl="1">
              <a:spcBef>
                <a:spcPts val="400"/>
              </a:spcBef>
              <a:buFont typeface="Wingdings" panose="05000000000000000000" pitchFamily="2" charset="2"/>
              <a:buChar char="§"/>
              <a:defRPr sz="1800"/>
            </a:pPr>
            <a:endParaRPr sz="2400" dirty="0">
              <a:solidFill>
                <a:srgbClr val="002060"/>
              </a:solidFill>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0" name="Shape 310"/>
          <p:cNvSpPr>
            <a:spLocks noGrp="1"/>
          </p:cNvSpPr>
          <p:nvPr>
            <p:ph type="title" idx="4294967295"/>
          </p:nvPr>
        </p:nvSpPr>
        <p:spPr>
          <a:xfrm>
            <a:off x="0" y="274638"/>
            <a:ext cx="8229600" cy="706437"/>
          </a:xfrm>
          <a:prstGeom prst="rect">
            <a:avLst/>
          </a:prstGeom>
        </p:spPr>
        <p:txBody>
          <a:bodyPr lIns="0" tIns="0" rIns="0" bIns="0">
            <a:normAutofit/>
          </a:bodyPr>
          <a:lstStyle/>
          <a:p>
            <a:pPr lvl="0">
              <a:defRPr sz="1800"/>
            </a:pPr>
            <a:r>
              <a:rPr sz="4000" b="1" dirty="0">
                <a:solidFill>
                  <a:srgbClr val="002060"/>
                </a:solidFill>
              </a:rPr>
              <a:t>Vaporisation (2)</a:t>
            </a:r>
          </a:p>
        </p:txBody>
      </p:sp>
      <p:sp>
        <p:nvSpPr>
          <p:cNvPr id="311" name="Shape 311"/>
          <p:cNvSpPr>
            <a:spLocks noGrp="1"/>
          </p:cNvSpPr>
          <p:nvPr>
            <p:ph type="body" idx="4294967295"/>
          </p:nvPr>
        </p:nvSpPr>
        <p:spPr>
          <a:xfrm>
            <a:off x="0" y="1628800"/>
            <a:ext cx="9036496" cy="4929188"/>
          </a:xfrm>
          <a:prstGeom prst="rect">
            <a:avLst/>
          </a:prstGeom>
        </p:spPr>
        <p:txBody>
          <a:bodyPr lIns="0" tIns="0" rIns="0" bIns="0">
            <a:noAutofit/>
          </a:bodyPr>
          <a:lstStyle/>
          <a:p>
            <a:pPr lvl="1">
              <a:spcBef>
                <a:spcPts val="400"/>
              </a:spcBef>
              <a:buFont typeface="Wingdings" panose="05000000000000000000" pitchFamily="2" charset="2"/>
              <a:buChar char="§"/>
              <a:defRPr sz="1800"/>
            </a:pPr>
            <a:r>
              <a:rPr lang="fr-FR" sz="2400" dirty="0">
                <a:solidFill>
                  <a:srgbClr val="002060"/>
                </a:solidFill>
              </a:rPr>
              <a:t>La vaporisation de personnes portant des EPI ou une tenue de ville ainsi que pour la désinfection ordinaire des salles est déconseillée.</a:t>
            </a:r>
          </a:p>
          <a:p>
            <a:pPr marL="457200" lvl="1" indent="0">
              <a:spcBef>
                <a:spcPts val="400"/>
              </a:spcBef>
              <a:buNone/>
              <a:defRPr sz="1800"/>
            </a:pPr>
            <a:endParaRPr lang="en-US" sz="2400" dirty="0">
              <a:solidFill>
                <a:srgbClr val="002060"/>
              </a:solidFill>
            </a:endParaRPr>
          </a:p>
          <a:p>
            <a:pPr lvl="1">
              <a:spcBef>
                <a:spcPts val="1200"/>
              </a:spcBef>
              <a:buFont typeface="Wingdings" panose="05000000000000000000" pitchFamily="2" charset="2"/>
              <a:buChar char="§"/>
              <a:defRPr sz="1800"/>
            </a:pPr>
            <a:r>
              <a:rPr sz="2400" dirty="0" err="1">
                <a:solidFill>
                  <a:srgbClr val="002060"/>
                </a:solidFill>
              </a:rPr>
              <a:t>Dans</a:t>
            </a:r>
            <a:r>
              <a:rPr sz="2400" dirty="0">
                <a:solidFill>
                  <a:srgbClr val="002060"/>
                </a:solidFill>
              </a:rPr>
              <a:t> le cadre des flambées de maladie à virus Ebola, la vaporisation peut être admise en extérieur et dans certains environnements de la communauté s'il s'agit de la seule option possible</a:t>
            </a:r>
            <a:endParaRPr lang="fr-FR" sz="2400" dirty="0">
              <a:solidFill>
                <a:srgbClr val="002060"/>
              </a:solidFill>
            </a:endParaRPr>
          </a:p>
          <a:p>
            <a:pPr marL="457200" lvl="1" indent="0">
              <a:spcBef>
                <a:spcPts val="1200"/>
              </a:spcBef>
              <a:buNone/>
              <a:defRPr sz="1800"/>
            </a:pPr>
            <a:r>
              <a:rPr lang="fr-FR" sz="2400" dirty="0">
                <a:solidFill>
                  <a:srgbClr val="002060"/>
                </a:solidFill>
              </a:rPr>
              <a:t>	</a:t>
            </a:r>
            <a:r>
              <a:rPr lang="fr-FR" sz="2000" dirty="0">
                <a:solidFill>
                  <a:srgbClr val="002060"/>
                </a:solidFill>
              </a:rPr>
              <a:t>-   P</a:t>
            </a:r>
            <a:r>
              <a:rPr sz="2000" dirty="0" err="1">
                <a:solidFill>
                  <a:srgbClr val="002060"/>
                </a:solidFill>
              </a:rPr>
              <a:t>ar</a:t>
            </a:r>
            <a:r>
              <a:rPr sz="2000" dirty="0">
                <a:solidFill>
                  <a:srgbClr val="002060"/>
                </a:solidFill>
              </a:rPr>
              <a:t> exemple la décontamination des foyers de </a:t>
            </a:r>
            <a:r>
              <a:rPr sz="2000" dirty="0" err="1">
                <a:solidFill>
                  <a:srgbClr val="002060"/>
                </a:solidFill>
              </a:rPr>
              <a:t>victimes</a:t>
            </a:r>
            <a:r>
              <a:rPr sz="2000" dirty="0">
                <a:solidFill>
                  <a:srgbClr val="002060"/>
                </a:solidFill>
              </a:rPr>
              <a:t> de</a:t>
            </a:r>
            <a:r>
              <a:rPr lang="fr-FR" sz="2000" dirty="0">
                <a:solidFill>
                  <a:srgbClr val="002060"/>
                </a:solidFill>
              </a:rPr>
              <a:t> </a:t>
            </a:r>
            <a:r>
              <a:rPr sz="2000" dirty="0">
                <a:solidFill>
                  <a:srgbClr val="002060"/>
                </a:solidFill>
              </a:rPr>
              <a:t>la </a:t>
            </a:r>
            <a:endParaRPr lang="fr-FR" sz="2000" dirty="0">
              <a:solidFill>
                <a:srgbClr val="002060"/>
              </a:solidFill>
            </a:endParaRPr>
          </a:p>
          <a:p>
            <a:pPr marL="457200" lvl="1" indent="0">
              <a:spcBef>
                <a:spcPts val="0"/>
              </a:spcBef>
              <a:buNone/>
              <a:defRPr sz="1800"/>
            </a:pPr>
            <a:r>
              <a:rPr lang="fr-FR" sz="2000" dirty="0">
                <a:solidFill>
                  <a:srgbClr val="002060"/>
                </a:solidFill>
              </a:rPr>
              <a:t>	    </a:t>
            </a:r>
            <a:r>
              <a:rPr sz="2000" dirty="0" err="1">
                <a:solidFill>
                  <a:srgbClr val="002060"/>
                </a:solidFill>
              </a:rPr>
              <a:t>maladie</a:t>
            </a:r>
            <a:r>
              <a:rPr sz="2000" dirty="0">
                <a:solidFill>
                  <a:srgbClr val="002060"/>
                </a:solidFill>
              </a:rPr>
              <a:t> à virus Ebola par une </a:t>
            </a:r>
            <a:r>
              <a:rPr sz="2000" dirty="0" err="1">
                <a:solidFill>
                  <a:srgbClr val="002060"/>
                </a:solidFill>
              </a:rPr>
              <a:t>équipe</a:t>
            </a:r>
            <a:r>
              <a:rPr sz="2000" dirty="0">
                <a:solidFill>
                  <a:srgbClr val="002060"/>
                </a:solidFill>
              </a:rPr>
              <a:t> </a:t>
            </a:r>
            <a:r>
              <a:rPr sz="2000" dirty="0" err="1">
                <a:solidFill>
                  <a:srgbClr val="002060"/>
                </a:solidFill>
              </a:rPr>
              <a:t>d'inhumation</a:t>
            </a:r>
            <a:endParaRPr sz="2000" dirty="0">
              <a:solidFill>
                <a:srgbClr val="002060"/>
              </a:solidFill>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3" name="Shape 313"/>
          <p:cNvSpPr/>
          <p:nvPr/>
        </p:nvSpPr>
        <p:spPr>
          <a:xfrm>
            <a:off x="460828" y="1752600"/>
            <a:ext cx="8229601" cy="2821285"/>
          </a:xfrm>
          <a:prstGeom prst="rect">
            <a:avLst/>
          </a:prstGeom>
          <a:ln w="12700">
            <a:miter lim="400000"/>
          </a:ln>
          <a:extLst>
            <a:ext uri="{C572A759-6A51-4108-AA02-DFA0A04FC94B}">
              <ma14:wrappingTextBoxFlag xmlns:ma14="http://schemas.microsoft.com/office/mac/drawingml/2011/main" xmlns="" val="1"/>
            </a:ext>
          </a:extLst>
        </p:spPr>
        <p:txBody>
          <a:bodyPr lIns="0" tIns="0" rIns="0" bIns="0">
            <a:spAutoFit/>
          </a:bodyPr>
          <a:lstStyle/>
          <a:p>
            <a:pPr marL="609600" lvl="0" indent="-609600">
              <a:spcBef>
                <a:spcPts val="700"/>
              </a:spcBef>
              <a:buClr>
                <a:srgbClr val="002060"/>
              </a:buClr>
              <a:buSzPct val="100000"/>
              <a:buFont typeface="Arial"/>
              <a:buChar char="•"/>
              <a:defRPr sz="1800"/>
            </a:pPr>
            <a:r>
              <a:rPr sz="3200" dirty="0">
                <a:solidFill>
                  <a:srgbClr val="002060"/>
                </a:solidFill>
                <a:latin typeface="Arial" panose="020B0604020202020204" pitchFamily="34" charset="0"/>
                <a:ea typeface="Calibri"/>
                <a:cs typeface="Arial" panose="020B0604020202020204" pitchFamily="34" charset="0"/>
                <a:sym typeface="Calibri"/>
              </a:rPr>
              <a:t>Types de déchets dans un établissement de santé</a:t>
            </a:r>
          </a:p>
          <a:p>
            <a:pPr marL="609600" lvl="0" indent="-609600">
              <a:spcBef>
                <a:spcPts val="700"/>
              </a:spcBef>
              <a:buClr>
                <a:srgbClr val="002060"/>
              </a:buClr>
              <a:buSzPct val="100000"/>
              <a:buFont typeface="Arial"/>
              <a:buChar char="•"/>
              <a:defRPr sz="1800"/>
            </a:pPr>
            <a:r>
              <a:rPr sz="3200" dirty="0">
                <a:solidFill>
                  <a:srgbClr val="002060"/>
                </a:solidFill>
                <a:latin typeface="Arial" panose="020B0604020202020204" pitchFamily="34" charset="0"/>
                <a:ea typeface="Calibri"/>
                <a:cs typeface="Arial" panose="020B0604020202020204" pitchFamily="34" charset="0"/>
                <a:sym typeface="Calibri"/>
              </a:rPr>
              <a:t>Tri des déchets</a:t>
            </a:r>
          </a:p>
          <a:p>
            <a:pPr marL="609600" lvl="0" indent="-609600">
              <a:spcBef>
                <a:spcPts val="700"/>
              </a:spcBef>
              <a:buClr>
                <a:srgbClr val="002060"/>
              </a:buClr>
              <a:buSzPct val="100000"/>
              <a:buFont typeface="Arial"/>
              <a:buChar char="•"/>
              <a:defRPr sz="1800"/>
            </a:pPr>
            <a:r>
              <a:rPr sz="3200" dirty="0">
                <a:solidFill>
                  <a:srgbClr val="002060"/>
                </a:solidFill>
                <a:latin typeface="Arial" panose="020B0604020202020204" pitchFamily="34" charset="0"/>
                <a:ea typeface="Calibri"/>
                <a:cs typeface="Arial" panose="020B0604020202020204" pitchFamily="34" charset="0"/>
                <a:sym typeface="Calibri"/>
              </a:rPr>
              <a:t>Transport des déchets</a:t>
            </a:r>
          </a:p>
          <a:p>
            <a:pPr marL="609600" lvl="0" indent="-609600">
              <a:spcBef>
                <a:spcPts val="700"/>
              </a:spcBef>
              <a:buClr>
                <a:srgbClr val="002060"/>
              </a:buClr>
              <a:buSzPct val="100000"/>
              <a:buFont typeface="Arial"/>
              <a:buChar char="•"/>
              <a:defRPr sz="1800"/>
            </a:pPr>
            <a:r>
              <a:rPr sz="3200" dirty="0">
                <a:solidFill>
                  <a:srgbClr val="002060"/>
                </a:solidFill>
                <a:latin typeface="Arial" panose="020B0604020202020204" pitchFamily="34" charset="0"/>
                <a:ea typeface="Calibri"/>
                <a:cs typeface="Arial" panose="020B0604020202020204" pitchFamily="34" charset="0"/>
                <a:sym typeface="Calibri"/>
              </a:rPr>
              <a:t>Méthodes d'élimination des déchets</a:t>
            </a:r>
          </a:p>
          <a:p>
            <a:pPr lvl="0">
              <a:spcBef>
                <a:spcPts val="700"/>
              </a:spcBef>
              <a:defRPr sz="1800"/>
            </a:pPr>
            <a:endParaRPr sz="3200" dirty="0">
              <a:solidFill>
                <a:srgbClr val="FFFFFF"/>
              </a:solidFill>
              <a:latin typeface="Calibri"/>
              <a:ea typeface="Calibri"/>
              <a:cs typeface="Calibri"/>
              <a:sym typeface="Calibri"/>
            </a:endParaRPr>
          </a:p>
        </p:txBody>
      </p:sp>
      <p:sp>
        <p:nvSpPr>
          <p:cNvPr id="314" name="Shape 314"/>
          <p:cNvSpPr/>
          <p:nvPr/>
        </p:nvSpPr>
        <p:spPr>
          <a:xfrm>
            <a:off x="609600" y="425520"/>
            <a:ext cx="8229600" cy="738664"/>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algn="ctr">
              <a:defRPr sz="3600" b="1">
                <a:solidFill>
                  <a:srgbClr val="FFFFFF"/>
                </a:solidFill>
                <a:latin typeface="Calibri"/>
                <a:ea typeface="Calibri"/>
                <a:cs typeface="Calibri"/>
                <a:sym typeface="Calibri"/>
              </a:defRPr>
            </a:lvl1pPr>
          </a:lstStyle>
          <a:p>
            <a:pPr lvl="0">
              <a:defRPr sz="1800" b="0">
                <a:solidFill>
                  <a:srgbClr val="000000"/>
                </a:solidFill>
              </a:defRPr>
            </a:pPr>
            <a:r>
              <a:rPr sz="4800" dirty="0">
                <a:solidFill>
                  <a:srgbClr val="002060"/>
                </a:solidFill>
                <a:latin typeface="Arial" panose="020B0604020202020204" pitchFamily="34" charset="0"/>
                <a:cs typeface="Arial" panose="020B0604020202020204" pitchFamily="34" charset="0"/>
              </a:rPr>
              <a:t>Gestion des déchets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1" name="Shape 321"/>
          <p:cNvSpPr>
            <a:spLocks noGrp="1"/>
          </p:cNvSpPr>
          <p:nvPr>
            <p:ph type="title" idx="4294967295"/>
          </p:nvPr>
        </p:nvSpPr>
        <p:spPr>
          <a:xfrm>
            <a:off x="0" y="0"/>
            <a:ext cx="8229600" cy="1143000"/>
          </a:xfrm>
          <a:prstGeom prst="rect">
            <a:avLst/>
          </a:prstGeom>
        </p:spPr>
        <p:txBody>
          <a:bodyPr/>
          <a:lstStyle/>
          <a:p>
            <a:pPr lvl="0">
              <a:defRPr sz="1800" b="0">
                <a:solidFill>
                  <a:srgbClr val="000000"/>
                </a:solidFill>
              </a:defRPr>
            </a:pPr>
            <a:r>
              <a:rPr sz="3600" b="1" dirty="0">
                <a:solidFill>
                  <a:srgbClr val="002060"/>
                </a:solidFill>
                <a:latin typeface="Arial" panose="020B0604020202020204" pitchFamily="34" charset="0"/>
                <a:cs typeface="Arial" panose="020B0604020202020204" pitchFamily="34" charset="0"/>
              </a:rPr>
              <a:t>Types de déchets</a:t>
            </a:r>
          </a:p>
        </p:txBody>
      </p:sp>
      <p:sp>
        <p:nvSpPr>
          <p:cNvPr id="322" name="Shape 322"/>
          <p:cNvSpPr>
            <a:spLocks noGrp="1"/>
          </p:cNvSpPr>
          <p:nvPr>
            <p:ph type="body" idx="4294967295"/>
          </p:nvPr>
        </p:nvSpPr>
        <p:spPr>
          <a:xfrm>
            <a:off x="251520" y="1052736"/>
            <a:ext cx="8964488" cy="4373562"/>
          </a:xfrm>
          <a:prstGeom prst="rect">
            <a:avLst/>
          </a:prstGeom>
        </p:spPr>
        <p:txBody>
          <a:bodyPr/>
          <a:lstStyle/>
          <a:p>
            <a:pPr marL="0" lvl="0" indent="0">
              <a:lnSpc>
                <a:spcPct val="80000"/>
              </a:lnSpc>
              <a:spcBef>
                <a:spcPts val="1200"/>
              </a:spcBef>
              <a:buClr>
                <a:srgbClr val="002060"/>
              </a:buClr>
              <a:buSzTx/>
              <a:buNone/>
              <a:defRPr sz="1800">
                <a:solidFill>
                  <a:srgbClr val="000000"/>
                </a:solidFill>
              </a:defRPr>
            </a:pPr>
            <a:r>
              <a:rPr sz="2800" i="1" dirty="0">
                <a:solidFill>
                  <a:srgbClr val="002060"/>
                </a:solidFill>
              </a:rPr>
              <a:t>« Les </a:t>
            </a:r>
            <a:r>
              <a:rPr sz="2800" b="1" i="1" dirty="0" err="1">
                <a:solidFill>
                  <a:srgbClr val="002060"/>
                </a:solidFill>
              </a:rPr>
              <a:t>déchets</a:t>
            </a:r>
            <a:r>
              <a:rPr sz="2800" b="1" i="1" dirty="0">
                <a:solidFill>
                  <a:srgbClr val="002060"/>
                </a:solidFill>
              </a:rPr>
              <a:t> </a:t>
            </a:r>
            <a:r>
              <a:rPr lang="en-US" sz="2800" b="1" i="1" dirty="0" err="1">
                <a:solidFill>
                  <a:srgbClr val="002060"/>
                </a:solidFill>
              </a:rPr>
              <a:t>issus</a:t>
            </a:r>
            <a:r>
              <a:rPr lang="en-US" sz="2800" b="1" i="1" dirty="0">
                <a:solidFill>
                  <a:srgbClr val="002060"/>
                </a:solidFill>
              </a:rPr>
              <a:t> des </a:t>
            </a:r>
            <a:r>
              <a:rPr lang="en-US" sz="2800" b="1" i="1" dirty="0" err="1">
                <a:solidFill>
                  <a:srgbClr val="002060"/>
                </a:solidFill>
              </a:rPr>
              <a:t>activités</a:t>
            </a:r>
            <a:r>
              <a:rPr lang="en-US" sz="2800" b="1" i="1" dirty="0">
                <a:solidFill>
                  <a:srgbClr val="002060"/>
                </a:solidFill>
              </a:rPr>
              <a:t> de </a:t>
            </a:r>
            <a:r>
              <a:rPr lang="en-US" sz="2800" b="1" i="1" dirty="0" err="1">
                <a:solidFill>
                  <a:srgbClr val="002060"/>
                </a:solidFill>
              </a:rPr>
              <a:t>soins</a:t>
            </a:r>
            <a:r>
              <a:rPr sz="2800" b="1" i="1" dirty="0">
                <a:solidFill>
                  <a:srgbClr val="002060"/>
                </a:solidFill>
              </a:rPr>
              <a:t> </a:t>
            </a:r>
            <a:r>
              <a:rPr sz="2800" i="1" dirty="0">
                <a:solidFill>
                  <a:srgbClr val="002060"/>
                </a:solidFill>
              </a:rPr>
              <a:t>comprennent tous les déchets produits par les </a:t>
            </a:r>
            <a:r>
              <a:rPr sz="2800" i="1" dirty="0" err="1">
                <a:solidFill>
                  <a:srgbClr val="002060"/>
                </a:solidFill>
              </a:rPr>
              <a:t>établissements</a:t>
            </a:r>
            <a:r>
              <a:rPr sz="2800" i="1" dirty="0">
                <a:solidFill>
                  <a:srgbClr val="002060"/>
                </a:solidFill>
              </a:rPr>
              <a:t> de</a:t>
            </a:r>
            <a:r>
              <a:rPr lang="en-US" sz="2800" i="1" dirty="0">
                <a:solidFill>
                  <a:srgbClr val="002060"/>
                </a:solidFill>
              </a:rPr>
              <a:t>s</a:t>
            </a:r>
            <a:r>
              <a:rPr sz="2800" i="1" dirty="0">
                <a:solidFill>
                  <a:srgbClr val="002060"/>
                </a:solidFill>
              </a:rPr>
              <a:t> </a:t>
            </a:r>
            <a:r>
              <a:rPr lang="en-US" sz="2800" i="1" dirty="0" err="1">
                <a:solidFill>
                  <a:srgbClr val="002060"/>
                </a:solidFill>
              </a:rPr>
              <a:t>soins</a:t>
            </a:r>
            <a:r>
              <a:rPr lang="en-US" sz="2800" i="1" dirty="0">
                <a:solidFill>
                  <a:srgbClr val="002060"/>
                </a:solidFill>
              </a:rPr>
              <a:t> de santé</a:t>
            </a:r>
            <a:r>
              <a:rPr sz="2800" i="1" dirty="0">
                <a:solidFill>
                  <a:srgbClr val="002060"/>
                </a:solidFill>
              </a:rPr>
              <a:t>, les établissements de recherche et les laboratoires dans le cadre des procédures médicales. »</a:t>
            </a:r>
          </a:p>
          <a:p>
            <a:pPr marL="1562100" lvl="0" indent="-552450">
              <a:lnSpc>
                <a:spcPct val="80000"/>
              </a:lnSpc>
              <a:spcBef>
                <a:spcPts val="1200"/>
              </a:spcBef>
              <a:buClr>
                <a:srgbClr val="002060"/>
              </a:buClr>
              <a:defRPr sz="1800">
                <a:solidFill>
                  <a:srgbClr val="000000"/>
                </a:solidFill>
              </a:defRPr>
            </a:pPr>
            <a:r>
              <a:rPr sz="2800" dirty="0">
                <a:solidFill>
                  <a:srgbClr val="002060"/>
                </a:solidFill>
              </a:rPr>
              <a:t>Déchets ordinaires ou non infectieux</a:t>
            </a:r>
          </a:p>
          <a:p>
            <a:pPr marL="1562100" lvl="0" indent="-552450">
              <a:lnSpc>
                <a:spcPct val="80000"/>
              </a:lnSpc>
              <a:spcBef>
                <a:spcPts val="1200"/>
              </a:spcBef>
              <a:buClr>
                <a:srgbClr val="002060"/>
              </a:buClr>
              <a:defRPr sz="1800">
                <a:solidFill>
                  <a:srgbClr val="000000"/>
                </a:solidFill>
              </a:defRPr>
            </a:pPr>
            <a:r>
              <a:rPr sz="2800" dirty="0">
                <a:solidFill>
                  <a:srgbClr val="002060"/>
                </a:solidFill>
              </a:rPr>
              <a:t>Déchets médicaux</a:t>
            </a:r>
          </a:p>
          <a:p>
            <a:pPr marL="1922463" lvl="1" indent="-476250">
              <a:lnSpc>
                <a:spcPct val="80000"/>
              </a:lnSpc>
              <a:spcBef>
                <a:spcPts val="600"/>
              </a:spcBef>
              <a:buClr>
                <a:srgbClr val="002060"/>
              </a:buClr>
              <a:defRPr sz="1800">
                <a:solidFill>
                  <a:srgbClr val="000000"/>
                </a:solidFill>
              </a:defRPr>
            </a:pPr>
            <a:r>
              <a:rPr dirty="0">
                <a:solidFill>
                  <a:srgbClr val="002060"/>
                </a:solidFill>
              </a:rPr>
              <a:t>Déchets infectieux</a:t>
            </a:r>
          </a:p>
          <a:p>
            <a:pPr marL="1922463" lvl="1" indent="-476250">
              <a:lnSpc>
                <a:spcPct val="80000"/>
              </a:lnSpc>
              <a:spcBef>
                <a:spcPts val="600"/>
              </a:spcBef>
              <a:buClr>
                <a:srgbClr val="002060"/>
              </a:buClr>
              <a:defRPr sz="1800">
                <a:solidFill>
                  <a:srgbClr val="000000"/>
                </a:solidFill>
              </a:defRPr>
            </a:pPr>
            <a:r>
              <a:rPr dirty="0">
                <a:solidFill>
                  <a:srgbClr val="002060"/>
                </a:solidFill>
              </a:rPr>
              <a:t>Déchets liquides</a:t>
            </a:r>
          </a:p>
          <a:p>
            <a:pPr marL="1922463" lvl="1" indent="-476250">
              <a:lnSpc>
                <a:spcPct val="80000"/>
              </a:lnSpc>
              <a:spcBef>
                <a:spcPts val="600"/>
              </a:spcBef>
              <a:buClr>
                <a:srgbClr val="002060"/>
              </a:buClr>
              <a:defRPr sz="1800">
                <a:solidFill>
                  <a:srgbClr val="000000"/>
                </a:solidFill>
              </a:defRPr>
            </a:pPr>
            <a:r>
              <a:rPr dirty="0">
                <a:solidFill>
                  <a:srgbClr val="002060"/>
                </a:solidFill>
              </a:rPr>
              <a:t>Déchets pointus ou tranchants</a:t>
            </a:r>
          </a:p>
          <a:p>
            <a:pPr marL="1922463" lvl="1" indent="-476250">
              <a:lnSpc>
                <a:spcPct val="80000"/>
              </a:lnSpc>
              <a:spcBef>
                <a:spcPts val="600"/>
              </a:spcBef>
              <a:buClr>
                <a:srgbClr val="002060"/>
              </a:buClr>
              <a:defRPr sz="1800">
                <a:solidFill>
                  <a:srgbClr val="000000"/>
                </a:solidFill>
              </a:defRPr>
            </a:pPr>
            <a:r>
              <a:rPr dirty="0">
                <a:solidFill>
                  <a:srgbClr val="002060"/>
                </a:solidFill>
              </a:rPr>
              <a:t>Placentas et restes humains</a:t>
            </a:r>
          </a:p>
          <a:p>
            <a:pPr marL="1562100" lvl="0" indent="-552450">
              <a:lnSpc>
                <a:spcPct val="80000"/>
              </a:lnSpc>
              <a:spcBef>
                <a:spcPts val="1200"/>
              </a:spcBef>
              <a:buClr>
                <a:srgbClr val="002060"/>
              </a:buClr>
              <a:defRPr sz="1800">
                <a:solidFill>
                  <a:srgbClr val="000000"/>
                </a:solidFill>
              </a:defRPr>
            </a:pPr>
            <a:r>
              <a:rPr sz="2800" dirty="0">
                <a:solidFill>
                  <a:srgbClr val="002060"/>
                </a:solidFill>
              </a:rPr>
              <a:t>Déchets chimiques ou radioactifs</a:t>
            </a:r>
          </a:p>
        </p:txBody>
      </p:sp>
      <p:sp>
        <p:nvSpPr>
          <p:cNvPr id="328" name="Shape 328"/>
          <p:cNvSpPr/>
          <p:nvPr/>
        </p:nvSpPr>
        <p:spPr>
          <a:xfrm>
            <a:off x="2987824" y="5518393"/>
            <a:ext cx="6096003" cy="430887"/>
          </a:xfrm>
          <a:prstGeom prst="rect">
            <a:avLst/>
          </a:prstGeom>
          <a:ln w="12700">
            <a:miter lim="400000"/>
          </a:ln>
          <a:extLst>
            <a:ext uri="{C572A759-6A51-4108-AA02-DFA0A04FC94B}">
              <ma14:wrappingTextBoxFlag xmlns:ma14="http://schemas.microsoft.com/office/mac/drawingml/2011/main" xmlns="" val="1"/>
            </a:ext>
          </a:extLst>
        </p:spPr>
        <p:txBody>
          <a:bodyPr lIns="0" tIns="0" rIns="0" bIns="0">
            <a:spAutoFit/>
          </a:bodyPr>
          <a:lstStyle/>
          <a:p>
            <a:pPr lvl="0" algn="r">
              <a:defRPr sz="1800"/>
            </a:pPr>
            <a:r>
              <a:rPr sz="1400" dirty="0">
                <a:solidFill>
                  <a:srgbClr val="002060"/>
                </a:solidFill>
                <a:latin typeface="Calibri"/>
                <a:ea typeface="Calibri"/>
                <a:cs typeface="Calibri"/>
                <a:sym typeface="Calibri"/>
              </a:rPr>
              <a:t>OMS. Bonne gestion des déchets issus d'activité de soins (en anglais) 2014</a:t>
            </a:r>
            <a:r>
              <a:rPr sz="1400" dirty="0">
                <a:solidFill>
                  <a:srgbClr val="FFFFFF"/>
                </a:solidFill>
                <a:latin typeface="Calibri"/>
                <a:ea typeface="Calibri"/>
                <a:cs typeface="Calibri"/>
                <a:sym typeface="Calibri"/>
              </a:rPr>
              <a:t>. </a:t>
            </a:r>
            <a:r>
              <a:rPr sz="1400" dirty="0">
                <a:latin typeface="Calibri"/>
                <a:ea typeface="Calibri"/>
                <a:cs typeface="Calibri"/>
                <a:sym typeface="Calibri"/>
                <a:hlinkClick r:id="rId2"/>
              </a:rPr>
              <a:t>http://www.who.int/water_sanitation_health/medicalwaste/wastemanag/en/</a:t>
            </a:r>
            <a:r>
              <a:rPr sz="1400" dirty="0">
                <a:solidFill>
                  <a:srgbClr val="FFFFFF"/>
                </a:solidFill>
                <a:latin typeface="Calibri"/>
                <a:ea typeface="Calibri"/>
                <a:cs typeface="Calibri"/>
                <a:sym typeface="Calibri"/>
              </a:rPr>
              <a:t>. </a:t>
            </a:r>
          </a:p>
        </p:txBody>
      </p:sp>
    </p:spTree>
  </p:cSld>
  <p:clrMapOvr>
    <a:masterClrMapping/>
  </p:clrMapOvr>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entr" presetSubtype="0" fill="hold" grpId="1" nodeType="clickEffect">
                                  <p:stCondLst>
                                    <p:cond delay="0"/>
                                  </p:stCondLst>
                                  <p:iterate>
                                    <p:tmAbs val="0"/>
                                  </p:iterate>
                                  <p:childTnLst>
                                    <p:set>
                                      <p:cBhvr>
                                        <p:cTn id="6" fill="hold"/>
                                        <p:tgtEl>
                                          <p:spTgt spid="322">
                                            <p:txEl>
                                              <p:pRg st="1" end="1"/>
                                            </p:txEl>
                                          </p:spTgt>
                                        </p:tgtEl>
                                        <p:attrNameLst>
                                          <p:attrName>style.visibility</p:attrName>
                                        </p:attrNameLst>
                                      </p:cBhvr>
                                      <p:to>
                                        <p:strVal val="visible"/>
                                      </p:to>
                                    </p:set>
                                  </p:childTnLst>
                                </p:cTn>
                              </p:par>
                            </p:childTnLst>
                          </p:cTn>
                        </p:par>
                        <p:par>
                          <p:cTn id="7" fill="hold">
                            <p:stCondLst>
                              <p:cond delay="0"/>
                            </p:stCondLst>
                            <p:childTnLst>
                              <p:par>
                                <p:cTn id="8" presetID="1" presetClass="entr" presetSubtype="0" fill="hold" grpId="1" nodeType="afterEffect">
                                  <p:stCondLst>
                                    <p:cond delay="0"/>
                                  </p:stCondLst>
                                  <p:iterate>
                                    <p:tmAbs val="0"/>
                                  </p:iterate>
                                  <p:childTnLst>
                                    <p:set>
                                      <p:cBhvr>
                                        <p:cTn id="9" fill="hold"/>
                                        <p:tgtEl>
                                          <p:spTgt spid="322">
                                            <p:txEl>
                                              <p:pRg st="2" end="2"/>
                                            </p:txEl>
                                          </p:spTgt>
                                        </p:tgtEl>
                                        <p:attrNameLst>
                                          <p:attrName>style.visibility</p:attrName>
                                        </p:attrNameLst>
                                      </p:cBhvr>
                                      <p:to>
                                        <p:strVal val="visible"/>
                                      </p:to>
                                    </p:set>
                                  </p:childTnLst>
                                </p:cTn>
                              </p:par>
                            </p:childTnLst>
                          </p:cTn>
                        </p:par>
                        <p:par>
                          <p:cTn id="10" fill="hold">
                            <p:stCondLst>
                              <p:cond delay="0"/>
                            </p:stCondLst>
                            <p:childTnLst>
                              <p:par>
                                <p:cTn id="11" presetID="1" presetClass="entr" presetSubtype="0" fill="hold" grpId="1" nodeType="afterEffect">
                                  <p:stCondLst>
                                    <p:cond delay="0"/>
                                  </p:stCondLst>
                                  <p:iterate>
                                    <p:tmAbs val="0"/>
                                  </p:iterate>
                                  <p:childTnLst>
                                    <p:set>
                                      <p:cBhvr>
                                        <p:cTn id="12" fill="hold"/>
                                        <p:tgtEl>
                                          <p:spTgt spid="322">
                                            <p:txEl>
                                              <p:pRg st="3" end="3"/>
                                            </p:txEl>
                                          </p:spTgt>
                                        </p:tgtEl>
                                        <p:attrNameLst>
                                          <p:attrName>style.visibility</p:attrName>
                                        </p:attrNameLst>
                                      </p:cBhvr>
                                      <p:to>
                                        <p:strVal val="visible"/>
                                      </p:to>
                                    </p:set>
                                  </p:childTnLst>
                                </p:cTn>
                              </p:par>
                            </p:childTnLst>
                          </p:cTn>
                        </p:par>
                        <p:par>
                          <p:cTn id="13" fill="hold">
                            <p:stCondLst>
                              <p:cond delay="0"/>
                            </p:stCondLst>
                            <p:childTnLst>
                              <p:par>
                                <p:cTn id="14" presetID="1" presetClass="entr" presetSubtype="0" fill="hold" grpId="1" nodeType="afterEffect">
                                  <p:stCondLst>
                                    <p:cond delay="0"/>
                                  </p:stCondLst>
                                  <p:iterate>
                                    <p:tmAbs val="0"/>
                                  </p:iterate>
                                  <p:childTnLst>
                                    <p:set>
                                      <p:cBhvr>
                                        <p:cTn id="15" fill="hold"/>
                                        <p:tgtEl>
                                          <p:spTgt spid="322">
                                            <p:txEl>
                                              <p:pRg st="4" end="4"/>
                                            </p:txEl>
                                          </p:spTgt>
                                        </p:tgtEl>
                                        <p:attrNameLst>
                                          <p:attrName>style.visibility</p:attrName>
                                        </p:attrNameLst>
                                      </p:cBhvr>
                                      <p:to>
                                        <p:strVal val="visible"/>
                                      </p:to>
                                    </p:set>
                                  </p:childTnLst>
                                </p:cTn>
                              </p:par>
                            </p:childTnLst>
                          </p:cTn>
                        </p:par>
                        <p:par>
                          <p:cTn id="16" fill="hold">
                            <p:stCondLst>
                              <p:cond delay="0"/>
                            </p:stCondLst>
                            <p:childTnLst>
                              <p:par>
                                <p:cTn id="17" presetID="1" presetClass="entr" presetSubtype="0" fill="hold" grpId="1" nodeType="afterEffect">
                                  <p:stCondLst>
                                    <p:cond delay="0"/>
                                  </p:stCondLst>
                                  <p:iterate>
                                    <p:tmAbs val="0"/>
                                  </p:iterate>
                                  <p:childTnLst>
                                    <p:set>
                                      <p:cBhvr>
                                        <p:cTn id="18" fill="hold"/>
                                        <p:tgtEl>
                                          <p:spTgt spid="322">
                                            <p:txEl>
                                              <p:pRg st="5" end="5"/>
                                            </p:txEl>
                                          </p:spTgt>
                                        </p:tgtEl>
                                        <p:attrNameLst>
                                          <p:attrName>style.visibility</p:attrName>
                                        </p:attrNameLst>
                                      </p:cBhvr>
                                      <p:to>
                                        <p:strVal val="visible"/>
                                      </p:to>
                                    </p:set>
                                  </p:childTnLst>
                                </p:cTn>
                              </p:par>
                            </p:childTnLst>
                          </p:cTn>
                        </p:par>
                        <p:par>
                          <p:cTn id="19" fill="hold">
                            <p:stCondLst>
                              <p:cond delay="0"/>
                            </p:stCondLst>
                            <p:childTnLst>
                              <p:par>
                                <p:cTn id="20" presetID="1" presetClass="entr" presetSubtype="0" fill="hold" grpId="1" nodeType="afterEffect">
                                  <p:stCondLst>
                                    <p:cond delay="0"/>
                                  </p:stCondLst>
                                  <p:iterate>
                                    <p:tmAbs val="0"/>
                                  </p:iterate>
                                  <p:childTnLst>
                                    <p:set>
                                      <p:cBhvr>
                                        <p:cTn id="21" fill="hold"/>
                                        <p:tgtEl>
                                          <p:spTgt spid="322">
                                            <p:txEl>
                                              <p:pRg st="6" end="6"/>
                                            </p:txEl>
                                          </p:spTgt>
                                        </p:tgtEl>
                                        <p:attrNameLst>
                                          <p:attrName>style.visibility</p:attrName>
                                        </p:attrNameLst>
                                      </p:cBhvr>
                                      <p:to>
                                        <p:strVal val="visible"/>
                                      </p:to>
                                    </p:set>
                                  </p:childTnLst>
                                </p:cTn>
                              </p:par>
                            </p:childTnLst>
                          </p:cTn>
                        </p:par>
                        <p:par>
                          <p:cTn id="22" fill="hold">
                            <p:stCondLst>
                              <p:cond delay="0"/>
                            </p:stCondLst>
                            <p:childTnLst>
                              <p:par>
                                <p:cTn id="23" presetID="1" presetClass="entr" presetSubtype="0" fill="hold" grpId="1" nodeType="afterEffect">
                                  <p:stCondLst>
                                    <p:cond delay="0"/>
                                  </p:stCondLst>
                                  <p:iterate>
                                    <p:tmAbs val="0"/>
                                  </p:iterate>
                                  <p:childTnLst>
                                    <p:set>
                                      <p:cBhvr>
                                        <p:cTn id="24" fill="hold"/>
                                        <p:tgtEl>
                                          <p:spTgt spid="322">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2" grpId="1" build="p" bldLvl="5" animBg="1" advAuto="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0" name="Shape 330"/>
          <p:cNvSpPr>
            <a:spLocks noGrp="1"/>
          </p:cNvSpPr>
          <p:nvPr>
            <p:ph type="title" idx="4294967295"/>
          </p:nvPr>
        </p:nvSpPr>
        <p:spPr>
          <a:xfrm>
            <a:off x="0" y="0"/>
            <a:ext cx="8229600" cy="1066800"/>
          </a:xfrm>
          <a:prstGeom prst="rect">
            <a:avLst/>
          </a:prstGeom>
        </p:spPr>
        <p:txBody>
          <a:bodyPr/>
          <a:lstStyle/>
          <a:p>
            <a:pPr lvl="0">
              <a:defRPr sz="1800" b="0">
                <a:solidFill>
                  <a:srgbClr val="000000"/>
                </a:solidFill>
              </a:defRPr>
            </a:pPr>
            <a:r>
              <a:rPr sz="3600" b="1" dirty="0">
                <a:solidFill>
                  <a:srgbClr val="002060"/>
                </a:solidFill>
                <a:latin typeface="Arial" panose="020B0604020202020204" pitchFamily="34" charset="0"/>
                <a:cs typeface="Arial" panose="020B0604020202020204" pitchFamily="34" charset="0"/>
              </a:rPr>
              <a:t>Tri des déchets </a:t>
            </a:r>
          </a:p>
        </p:txBody>
      </p:sp>
      <p:sp>
        <p:nvSpPr>
          <p:cNvPr id="331" name="Shape 331"/>
          <p:cNvSpPr>
            <a:spLocks noGrp="1"/>
          </p:cNvSpPr>
          <p:nvPr>
            <p:ph type="body" idx="4294967295"/>
          </p:nvPr>
        </p:nvSpPr>
        <p:spPr>
          <a:xfrm>
            <a:off x="0" y="1600200"/>
            <a:ext cx="8892480" cy="4525963"/>
          </a:xfrm>
          <a:prstGeom prst="rect">
            <a:avLst/>
          </a:prstGeom>
        </p:spPr>
        <p:txBody>
          <a:bodyPr>
            <a:normAutofit lnSpcReduction="10000"/>
          </a:bodyPr>
          <a:lstStyle/>
          <a:p>
            <a:pPr marL="578738" lvl="0" indent="-578738" defTabSz="896111">
              <a:spcBef>
                <a:spcPts val="1100"/>
              </a:spcBef>
              <a:buClr>
                <a:srgbClr val="002060"/>
              </a:buClr>
              <a:defRPr sz="1800">
                <a:solidFill>
                  <a:srgbClr val="000000"/>
                </a:solidFill>
              </a:defRPr>
            </a:pPr>
            <a:r>
              <a:rPr sz="2800" dirty="0">
                <a:solidFill>
                  <a:srgbClr val="002060"/>
                </a:solidFill>
                <a:latin typeface="Arial" panose="020B0604020202020204" pitchFamily="34" charset="0"/>
                <a:cs typeface="Arial" panose="020B0604020202020204" pitchFamily="34" charset="0"/>
              </a:rPr>
              <a:t>Trier les déchets là où ils sont produits</a:t>
            </a:r>
          </a:p>
          <a:p>
            <a:pPr marL="578738" lvl="0" indent="-578738" defTabSz="896111">
              <a:spcBef>
                <a:spcPts val="1100"/>
              </a:spcBef>
              <a:buClr>
                <a:srgbClr val="002060"/>
              </a:buClr>
              <a:defRPr sz="1800">
                <a:solidFill>
                  <a:srgbClr val="000000"/>
                </a:solidFill>
              </a:defRPr>
            </a:pPr>
            <a:r>
              <a:rPr sz="2800" dirty="0">
                <a:solidFill>
                  <a:srgbClr val="002060"/>
                </a:solidFill>
                <a:latin typeface="Arial" panose="020B0604020202020204" pitchFamily="34" charset="0"/>
                <a:cs typeface="Arial" panose="020B0604020202020204" pitchFamily="34" charset="0"/>
              </a:rPr>
              <a:t>Ne jamais </a:t>
            </a:r>
            <a:r>
              <a:rPr sz="2800" dirty="0" err="1">
                <a:solidFill>
                  <a:srgbClr val="002060"/>
                </a:solidFill>
                <a:latin typeface="Arial" panose="020B0604020202020204" pitchFamily="34" charset="0"/>
                <a:cs typeface="Arial" panose="020B0604020202020204" pitchFamily="34" charset="0"/>
              </a:rPr>
              <a:t>jeter</a:t>
            </a:r>
            <a:r>
              <a:rPr sz="2800" dirty="0">
                <a:solidFill>
                  <a:srgbClr val="002060"/>
                </a:solidFill>
                <a:latin typeface="Arial" panose="020B0604020202020204" pitchFamily="34" charset="0"/>
                <a:cs typeface="Arial" panose="020B0604020202020204" pitchFamily="34" charset="0"/>
              </a:rPr>
              <a:t> de</a:t>
            </a:r>
            <a:r>
              <a:rPr lang="en-US" sz="2800" dirty="0">
                <a:solidFill>
                  <a:srgbClr val="002060"/>
                </a:solidFill>
                <a:latin typeface="Arial" panose="020B0604020202020204" pitchFamily="34" charset="0"/>
                <a:cs typeface="Arial" panose="020B0604020202020204" pitchFamily="34" charset="0"/>
              </a:rPr>
              <a:t>s</a:t>
            </a:r>
            <a:r>
              <a:rPr sz="2800" dirty="0">
                <a:solidFill>
                  <a:srgbClr val="002060"/>
                </a:solidFill>
                <a:latin typeface="Arial" panose="020B0604020202020204" pitchFamily="34" charset="0"/>
                <a:cs typeface="Arial" panose="020B0604020202020204" pitchFamily="34" charset="0"/>
              </a:rPr>
              <a:t> déchets infectieux dans la poubelle des déchets ordinaires</a:t>
            </a:r>
          </a:p>
          <a:p>
            <a:pPr marL="578738" lvl="0" indent="-578738" defTabSz="896111">
              <a:spcBef>
                <a:spcPts val="1100"/>
              </a:spcBef>
              <a:buClr>
                <a:srgbClr val="002060"/>
              </a:buClr>
              <a:defRPr sz="1800">
                <a:solidFill>
                  <a:srgbClr val="000000"/>
                </a:solidFill>
              </a:defRPr>
            </a:pPr>
            <a:r>
              <a:rPr sz="2800" dirty="0">
                <a:solidFill>
                  <a:srgbClr val="002060"/>
                </a:solidFill>
                <a:latin typeface="Arial" panose="020B0604020202020204" pitchFamily="34" charset="0"/>
                <a:cs typeface="Arial" panose="020B0604020202020204" pitchFamily="34" charset="0"/>
              </a:rPr>
              <a:t>Toujours placer les déchets pointus ou tranchants dans un conteneur réservé à cet effet</a:t>
            </a:r>
          </a:p>
          <a:p>
            <a:pPr marL="578738" lvl="0" indent="-578738" defTabSz="896111">
              <a:spcBef>
                <a:spcPts val="1100"/>
              </a:spcBef>
              <a:buClr>
                <a:srgbClr val="002060"/>
              </a:buClr>
              <a:defRPr sz="1800">
                <a:solidFill>
                  <a:srgbClr val="000000"/>
                </a:solidFill>
              </a:defRPr>
            </a:pPr>
            <a:r>
              <a:rPr sz="2800" dirty="0">
                <a:solidFill>
                  <a:srgbClr val="002060"/>
                </a:solidFill>
                <a:latin typeface="Arial" panose="020B0604020202020204" pitchFamily="34" charset="0"/>
                <a:cs typeface="Arial" panose="020B0604020202020204" pitchFamily="34" charset="0"/>
              </a:rPr>
              <a:t>Ne jamais jeter de déchets chimiques dans la poubelle des déchets ordinaires</a:t>
            </a:r>
          </a:p>
          <a:p>
            <a:pPr marL="578738" lvl="0" indent="-578738" defTabSz="896111">
              <a:spcBef>
                <a:spcPts val="1100"/>
              </a:spcBef>
              <a:buClr>
                <a:srgbClr val="002060"/>
              </a:buClr>
              <a:defRPr sz="1800">
                <a:solidFill>
                  <a:srgbClr val="000000"/>
                </a:solidFill>
              </a:defRPr>
            </a:pPr>
            <a:r>
              <a:rPr sz="2800" dirty="0">
                <a:solidFill>
                  <a:srgbClr val="002060"/>
                </a:solidFill>
                <a:latin typeface="Arial" panose="020B0604020202020204" pitchFamily="34" charset="0"/>
                <a:cs typeface="Arial" panose="020B0604020202020204" pitchFamily="34" charset="0"/>
              </a:rPr>
              <a:t>Séparer les restes humains des autres déchets</a:t>
            </a:r>
          </a:p>
          <a:p>
            <a:pPr marL="578738" lvl="0" indent="-578738" defTabSz="896111">
              <a:spcBef>
                <a:spcPts val="1100"/>
              </a:spcBef>
              <a:buClr>
                <a:srgbClr val="002060"/>
              </a:buClr>
              <a:defRPr sz="1800">
                <a:solidFill>
                  <a:srgbClr val="000000"/>
                </a:solidFill>
              </a:defRPr>
            </a:pPr>
            <a:r>
              <a:rPr sz="2800" dirty="0">
                <a:solidFill>
                  <a:srgbClr val="002060"/>
                </a:solidFill>
                <a:latin typeface="Arial" panose="020B0604020202020204" pitchFamily="34" charset="0"/>
                <a:cs typeface="Arial" panose="020B0604020202020204" pitchFamily="34" charset="0"/>
              </a:rPr>
              <a:t>Suivre ces règles à </a:t>
            </a:r>
            <a:r>
              <a:rPr sz="2800" b="1" dirty="0">
                <a:solidFill>
                  <a:srgbClr val="002060"/>
                </a:solidFill>
                <a:latin typeface="Arial" panose="020B0604020202020204" pitchFamily="34" charset="0"/>
                <a:cs typeface="Arial" panose="020B0604020202020204" pitchFamily="34" charset="0"/>
              </a:rPr>
              <a:t>TOUT</a:t>
            </a:r>
            <a:r>
              <a:rPr sz="2800" dirty="0">
                <a:solidFill>
                  <a:srgbClr val="002060"/>
                </a:solidFill>
                <a:latin typeface="Arial" panose="020B0604020202020204" pitchFamily="34" charset="0"/>
                <a:cs typeface="Arial" panose="020B0604020202020204" pitchFamily="34" charset="0"/>
              </a:rPr>
              <a:t> moment</a:t>
            </a:r>
          </a:p>
        </p:txBody>
      </p:sp>
      <p:sp>
        <p:nvSpPr>
          <p:cNvPr id="337" name="Shape 337"/>
          <p:cNvSpPr/>
          <p:nvPr/>
        </p:nvSpPr>
        <p:spPr>
          <a:xfrm>
            <a:off x="152400" y="834628"/>
            <a:ext cx="8229600" cy="81518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normAutofit/>
          </a:bodyPr>
          <a:lstStyle>
            <a:lvl1pPr>
              <a:defRPr sz="3600" b="1">
                <a:solidFill>
                  <a:srgbClr val="FFFFFF"/>
                </a:solidFill>
                <a:latin typeface="Calibri"/>
                <a:ea typeface="Calibri"/>
                <a:cs typeface="Calibri"/>
                <a:sym typeface="Calibri"/>
              </a:defRPr>
            </a:lvl1pPr>
          </a:lstStyle>
          <a:p>
            <a:pPr lvl="0">
              <a:defRPr sz="1800" b="0">
                <a:solidFill>
                  <a:srgbClr val="000000"/>
                </a:solidFill>
              </a:defRPr>
            </a:pPr>
            <a:r>
              <a:rPr sz="3600" b="1" dirty="0">
                <a:solidFill>
                  <a:srgbClr val="002060"/>
                </a:solidFill>
                <a:latin typeface="Arial" panose="020B0604020202020204" pitchFamily="34" charset="0"/>
                <a:cs typeface="Arial" panose="020B0604020202020204" pitchFamily="34" charset="0"/>
              </a:rPr>
              <a:t>Nous devons... </a:t>
            </a:r>
          </a:p>
        </p:txBody>
      </p:sp>
    </p:spTree>
  </p:cSld>
  <p:clrMapOvr>
    <a:masterClrMapping/>
  </p:clrMapOvr>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entr" presetSubtype="0" fill="hold" grpId="1" nodeType="clickEffect">
                                  <p:stCondLst>
                                    <p:cond delay="0"/>
                                  </p:stCondLst>
                                  <p:iterate>
                                    <p:tmAbs val="0"/>
                                  </p:iterate>
                                  <p:childTnLst>
                                    <p:set>
                                      <p:cBhvr>
                                        <p:cTn id="6" fill="hold"/>
                                        <p:tgtEl>
                                          <p:spTgt spid="331">
                                            <p:bg/>
                                          </p:spTgt>
                                        </p:tgtEl>
                                        <p:attrNameLst>
                                          <p:attrName>style.visibility</p:attrName>
                                        </p:attrNameLst>
                                      </p:cBhvr>
                                      <p:to>
                                        <p:strVal val="visible"/>
                                      </p:to>
                                    </p:set>
                                  </p:childTnLst>
                                </p:cTn>
                              </p:par>
                              <p:par>
                                <p:cTn id="7" presetID="1" presetClass="entr" presetSubtype="0" fill="hold" grpId="1">
                                  <p:stCondLst>
                                    <p:cond delay="0"/>
                                  </p:stCondLst>
                                  <p:iterate>
                                    <p:tmAbs val="0"/>
                                  </p:iterate>
                                  <p:childTnLst>
                                    <p:set>
                                      <p:cBhvr>
                                        <p:cTn id="8" fill="hold"/>
                                        <p:tgtEl>
                                          <p:spTgt spid="331">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1" nodeType="clickEffect">
                                  <p:stCondLst>
                                    <p:cond delay="0"/>
                                  </p:stCondLst>
                                  <p:iterate>
                                    <p:tmAbs val="0"/>
                                  </p:iterate>
                                  <p:childTnLst>
                                    <p:set>
                                      <p:cBhvr>
                                        <p:cTn id="12" fill="hold"/>
                                        <p:tgtEl>
                                          <p:spTgt spid="331">
                                            <p:txEl>
                                              <p:pRg st="1" end="1"/>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1" nodeType="clickEffect">
                                  <p:stCondLst>
                                    <p:cond delay="0"/>
                                  </p:stCondLst>
                                  <p:iterate>
                                    <p:tmAbs val="0"/>
                                  </p:iterate>
                                  <p:childTnLst>
                                    <p:set>
                                      <p:cBhvr>
                                        <p:cTn id="16" fill="hold"/>
                                        <p:tgtEl>
                                          <p:spTgt spid="331">
                                            <p:txEl>
                                              <p:pRg st="2" end="2"/>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1" nodeType="clickEffect">
                                  <p:stCondLst>
                                    <p:cond delay="0"/>
                                  </p:stCondLst>
                                  <p:iterate>
                                    <p:tmAbs val="0"/>
                                  </p:iterate>
                                  <p:childTnLst>
                                    <p:set>
                                      <p:cBhvr>
                                        <p:cTn id="20" fill="hold"/>
                                        <p:tgtEl>
                                          <p:spTgt spid="331">
                                            <p:txEl>
                                              <p:pRg st="3" end="3"/>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1" nodeType="clickEffect">
                                  <p:stCondLst>
                                    <p:cond delay="0"/>
                                  </p:stCondLst>
                                  <p:iterate>
                                    <p:tmAbs val="0"/>
                                  </p:iterate>
                                  <p:childTnLst>
                                    <p:set>
                                      <p:cBhvr>
                                        <p:cTn id="24" fill="hold"/>
                                        <p:tgtEl>
                                          <p:spTgt spid="331">
                                            <p:txEl>
                                              <p:pRg st="4" end="4"/>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1" nodeType="clickEffect">
                                  <p:stCondLst>
                                    <p:cond delay="0"/>
                                  </p:stCondLst>
                                  <p:iterate>
                                    <p:tmAbs val="0"/>
                                  </p:iterate>
                                  <p:childTnLst>
                                    <p:set>
                                      <p:cBhvr>
                                        <p:cTn id="28" fill="hold"/>
                                        <p:tgtEl>
                                          <p:spTgt spid="331">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1" grpId="1" build="p" bldLvl="5" animBg="1" advAuto="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9" name="Shape 339"/>
          <p:cNvSpPr>
            <a:spLocks noGrp="1"/>
          </p:cNvSpPr>
          <p:nvPr>
            <p:ph type="title" idx="4294967295"/>
          </p:nvPr>
        </p:nvSpPr>
        <p:spPr>
          <a:xfrm>
            <a:off x="683568" y="188640"/>
            <a:ext cx="8218487" cy="792162"/>
          </a:xfrm>
          <a:prstGeom prst="rect">
            <a:avLst/>
          </a:prstGeom>
        </p:spPr>
        <p:txBody>
          <a:bodyPr lIns="0" tIns="0" rIns="0" bIns="0">
            <a:normAutofit/>
          </a:bodyPr>
          <a:lstStyle>
            <a:lvl1pPr>
              <a:defRPr>
                <a:solidFill>
                  <a:srgbClr val="C00000"/>
                </a:solidFill>
              </a:defRPr>
            </a:lvl1pPr>
          </a:lstStyle>
          <a:p>
            <a:pPr lvl="0">
              <a:defRPr sz="1800">
                <a:solidFill>
                  <a:srgbClr val="000000"/>
                </a:solidFill>
              </a:defRPr>
            </a:pPr>
            <a:r>
              <a:rPr sz="3600" b="1" dirty="0" err="1">
                <a:solidFill>
                  <a:srgbClr val="002060"/>
                </a:solidFill>
              </a:rPr>
              <a:t>Collecte</a:t>
            </a:r>
            <a:r>
              <a:rPr sz="3600" b="1" dirty="0">
                <a:solidFill>
                  <a:srgbClr val="002060"/>
                </a:solidFill>
              </a:rPr>
              <a:t> des </a:t>
            </a:r>
            <a:r>
              <a:rPr sz="3600" b="1" dirty="0" err="1">
                <a:solidFill>
                  <a:srgbClr val="002060"/>
                </a:solidFill>
              </a:rPr>
              <a:t>déchets</a:t>
            </a:r>
            <a:endParaRPr sz="3600" b="1" dirty="0">
              <a:solidFill>
                <a:srgbClr val="002060"/>
              </a:solidFill>
            </a:endParaRPr>
          </a:p>
        </p:txBody>
      </p:sp>
      <p:sp>
        <p:nvSpPr>
          <p:cNvPr id="341" name="Shape 341"/>
          <p:cNvSpPr>
            <a:spLocks noGrp="1"/>
          </p:cNvSpPr>
          <p:nvPr>
            <p:ph type="body" idx="4294967295"/>
          </p:nvPr>
        </p:nvSpPr>
        <p:spPr>
          <a:xfrm>
            <a:off x="245268" y="1427609"/>
            <a:ext cx="8221663" cy="1857375"/>
          </a:xfrm>
          <a:prstGeom prst="rect">
            <a:avLst/>
          </a:prstGeom>
        </p:spPr>
        <p:txBody>
          <a:bodyPr lIns="0" tIns="0" rIns="0" bIns="0">
            <a:normAutofit/>
          </a:bodyPr>
          <a:lstStyle>
            <a:lvl1pPr marL="391885" indent="-391885">
              <a:spcBef>
                <a:spcPts val="500"/>
              </a:spcBef>
              <a:defRPr sz="2400"/>
            </a:lvl1pPr>
            <a:lvl2pPr marL="721783" indent="-264583">
              <a:spcBef>
                <a:spcPts val="400"/>
              </a:spcBef>
              <a:defRPr sz="2000"/>
            </a:lvl2pPr>
          </a:lstStyle>
          <a:p>
            <a:pPr lvl="0">
              <a:defRPr sz="1800"/>
            </a:pPr>
            <a:r>
              <a:rPr sz="2400" dirty="0">
                <a:solidFill>
                  <a:srgbClr val="002060"/>
                </a:solidFill>
              </a:rPr>
              <a:t>Les déchets doivent être triés à l'endroit où ils sont produits afin d'être manipulés de façon adaptée et sûre</a:t>
            </a:r>
          </a:p>
          <a:p>
            <a:pPr lvl="1">
              <a:defRPr sz="1800"/>
            </a:pPr>
            <a:r>
              <a:rPr sz="2000" dirty="0">
                <a:solidFill>
                  <a:srgbClr val="002060"/>
                </a:solidFill>
              </a:rPr>
              <a:t>Dans l'idéal, les déchets ne doivent pas être entreposés plus de 24 heures avant d'être détruits</a:t>
            </a:r>
          </a:p>
        </p:txBody>
      </p:sp>
      <p:pic>
        <p:nvPicPr>
          <p:cNvPr id="340" name="image15.png"/>
          <p:cNvPicPr/>
          <p:nvPr/>
        </p:nvPicPr>
        <p:blipFill>
          <a:blip r:embed="rId2" cstate="print">
            <a:extLst/>
          </a:blip>
          <a:stretch>
            <a:fillRect/>
          </a:stretch>
        </p:blipFill>
        <p:spPr>
          <a:xfrm>
            <a:off x="395536" y="3178218"/>
            <a:ext cx="3392698" cy="2202916"/>
          </a:xfrm>
          <a:prstGeom prst="rect">
            <a:avLst/>
          </a:prstGeom>
          <a:ln w="12700">
            <a:miter lim="400000"/>
          </a:ln>
        </p:spPr>
      </p:pic>
      <p:sp>
        <p:nvSpPr>
          <p:cNvPr id="342" name="Shape 342"/>
          <p:cNvSpPr/>
          <p:nvPr/>
        </p:nvSpPr>
        <p:spPr>
          <a:xfrm>
            <a:off x="4356100" y="3284984"/>
            <a:ext cx="4419600" cy="1477328"/>
          </a:xfrm>
          <a:prstGeom prst="rect">
            <a:avLst/>
          </a:prstGeom>
          <a:ln w="12700">
            <a:miter lim="400000"/>
          </a:ln>
          <a:extLst>
            <a:ext uri="{C572A759-6A51-4108-AA02-DFA0A04FC94B}">
              <ma14:wrappingTextBoxFlag xmlns:ma14="http://schemas.microsoft.com/office/mac/drawingml/2011/main" xmlns="" val="1"/>
            </a:ext>
          </a:extLst>
        </p:spPr>
        <p:txBody>
          <a:bodyPr lIns="0" tIns="0" rIns="0" bIns="0">
            <a:spAutoFit/>
          </a:bodyPr>
          <a:lstStyle>
            <a:lvl1pPr marL="457200" indent="-457200">
              <a:spcBef>
                <a:spcPts val="2300"/>
              </a:spcBef>
              <a:buClr>
                <a:srgbClr val="C00000"/>
              </a:buClr>
              <a:buSzPct val="100000"/>
              <a:buFont typeface="Wingdings"/>
              <a:buChar char="●"/>
              <a:defRPr>
                <a:latin typeface="Arial"/>
                <a:ea typeface="Arial"/>
                <a:cs typeface="Arial"/>
                <a:sym typeface="Arial"/>
              </a:defRPr>
            </a:lvl1pPr>
          </a:lstStyle>
          <a:p>
            <a:pPr lvl="0">
              <a:defRPr sz="1800"/>
            </a:pPr>
            <a:r>
              <a:rPr sz="2400" dirty="0">
                <a:solidFill>
                  <a:srgbClr val="002060"/>
                </a:solidFill>
              </a:rPr>
              <a:t>Tous les déchets solides, infectieux et non pointus/tranchants doivent être collectés en utilisant des sacs-poubelle étanches à l'intérieur de bennes à couvercle.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4" name="Shape 344"/>
          <p:cNvSpPr>
            <a:spLocks noGrp="1"/>
          </p:cNvSpPr>
          <p:nvPr>
            <p:ph type="title" idx="4294967295"/>
          </p:nvPr>
        </p:nvSpPr>
        <p:spPr>
          <a:xfrm>
            <a:off x="0" y="274638"/>
            <a:ext cx="8229600" cy="1143000"/>
          </a:xfrm>
          <a:prstGeom prst="rect">
            <a:avLst/>
          </a:prstGeom>
        </p:spPr>
        <p:txBody>
          <a:bodyPr/>
          <a:lstStyle/>
          <a:p>
            <a:pPr lvl="0">
              <a:defRPr sz="1800" b="0">
                <a:solidFill>
                  <a:srgbClr val="000000"/>
                </a:solidFill>
              </a:defRPr>
            </a:pPr>
            <a:r>
              <a:rPr sz="3200" b="1" dirty="0">
                <a:solidFill>
                  <a:srgbClr val="002060"/>
                </a:solidFill>
                <a:latin typeface="Arial" panose="020B0604020202020204" pitchFamily="34" charset="0"/>
                <a:cs typeface="Arial" panose="020B0604020202020204" pitchFamily="34" charset="0"/>
              </a:rPr>
              <a:t>Exemple de déchets ordinaires</a:t>
            </a:r>
            <a:br>
              <a:rPr sz="3200" b="1" dirty="0">
                <a:solidFill>
                  <a:srgbClr val="002060"/>
                </a:solidFill>
                <a:latin typeface="Arial" panose="020B0604020202020204" pitchFamily="34" charset="0"/>
                <a:cs typeface="Arial" panose="020B0604020202020204" pitchFamily="34" charset="0"/>
              </a:rPr>
            </a:br>
            <a:r>
              <a:rPr sz="3200" b="1" dirty="0">
                <a:solidFill>
                  <a:srgbClr val="002060"/>
                </a:solidFill>
                <a:latin typeface="Arial" panose="020B0604020202020204" pitchFamily="34" charset="0"/>
                <a:cs typeface="Arial" panose="020B0604020202020204" pitchFamily="34" charset="0"/>
              </a:rPr>
              <a:t>(soit non dangereux)</a:t>
            </a:r>
          </a:p>
        </p:txBody>
      </p:sp>
      <p:sp>
        <p:nvSpPr>
          <p:cNvPr id="345" name="Shape 345"/>
          <p:cNvSpPr>
            <a:spLocks noGrp="1"/>
          </p:cNvSpPr>
          <p:nvPr>
            <p:ph type="body" idx="4294967295"/>
          </p:nvPr>
        </p:nvSpPr>
        <p:spPr>
          <a:xfrm>
            <a:off x="0" y="1600200"/>
            <a:ext cx="8229600" cy="4191000"/>
          </a:xfrm>
          <a:prstGeom prst="rect">
            <a:avLst/>
          </a:prstGeom>
        </p:spPr>
        <p:txBody>
          <a:bodyPr/>
          <a:lstStyle/>
          <a:p>
            <a:pPr marL="609600" lvl="0" indent="-609600">
              <a:buClr>
                <a:srgbClr val="002060"/>
              </a:buClr>
              <a:defRPr sz="1800">
                <a:solidFill>
                  <a:srgbClr val="000000"/>
                </a:solidFill>
              </a:defRPr>
            </a:pPr>
            <a:r>
              <a:rPr sz="3200" dirty="0">
                <a:solidFill>
                  <a:srgbClr val="002060"/>
                </a:solidFill>
                <a:latin typeface="Arial" panose="020B0604020202020204" pitchFamily="34" charset="0"/>
                <a:cs typeface="Arial" panose="020B0604020202020204" pitchFamily="34" charset="0"/>
              </a:rPr>
              <a:t>Restes alimentaires</a:t>
            </a:r>
          </a:p>
          <a:p>
            <a:pPr marL="609600" lvl="0" indent="-609600">
              <a:buClr>
                <a:srgbClr val="002060"/>
              </a:buClr>
              <a:defRPr sz="1800">
                <a:solidFill>
                  <a:srgbClr val="000000"/>
                </a:solidFill>
              </a:defRPr>
            </a:pPr>
            <a:r>
              <a:rPr sz="3200" dirty="0">
                <a:solidFill>
                  <a:srgbClr val="002060"/>
                </a:solidFill>
                <a:latin typeface="Arial" panose="020B0604020202020204" pitchFamily="34" charset="0"/>
                <a:cs typeface="Arial" panose="020B0604020202020204" pitchFamily="34" charset="0"/>
              </a:rPr>
              <a:t>Épluchures de fruits, par ex. de banane</a:t>
            </a:r>
          </a:p>
          <a:p>
            <a:pPr marL="609600" lvl="0" indent="-609600">
              <a:buClr>
                <a:srgbClr val="002060"/>
              </a:buClr>
              <a:defRPr sz="1800">
                <a:solidFill>
                  <a:srgbClr val="000000"/>
                </a:solidFill>
              </a:defRPr>
            </a:pPr>
            <a:r>
              <a:rPr sz="3200" dirty="0">
                <a:solidFill>
                  <a:srgbClr val="002060"/>
                </a:solidFill>
                <a:latin typeface="Arial" panose="020B0604020202020204" pitchFamily="34" charset="0"/>
                <a:cs typeface="Arial" panose="020B0604020202020204" pitchFamily="34" charset="0"/>
              </a:rPr>
              <a:t>Papier/serviettes en papier</a:t>
            </a:r>
          </a:p>
          <a:p>
            <a:pPr marL="609600" lvl="0" indent="-609600">
              <a:buClr>
                <a:srgbClr val="002060"/>
              </a:buClr>
              <a:defRPr sz="1800">
                <a:solidFill>
                  <a:srgbClr val="000000"/>
                </a:solidFill>
              </a:defRPr>
            </a:pPr>
            <a:r>
              <a:rPr sz="3200" dirty="0">
                <a:solidFill>
                  <a:srgbClr val="002060"/>
                </a:solidFill>
                <a:latin typeface="Arial" panose="020B0604020202020204" pitchFamily="34" charset="0"/>
                <a:cs typeface="Arial" panose="020B0604020202020204" pitchFamily="34" charset="0"/>
              </a:rPr>
              <a:t>Sacs en plastique ou en papier</a:t>
            </a:r>
          </a:p>
          <a:p>
            <a:pPr marL="609600" lvl="0" indent="-609600">
              <a:buClr>
                <a:srgbClr val="002060"/>
              </a:buClr>
              <a:defRPr sz="1800">
                <a:solidFill>
                  <a:srgbClr val="000000"/>
                </a:solidFill>
              </a:defRPr>
            </a:pPr>
            <a:r>
              <a:rPr sz="3200" dirty="0">
                <a:solidFill>
                  <a:srgbClr val="002060"/>
                </a:solidFill>
                <a:latin typeface="Arial" panose="020B0604020202020204" pitchFamily="34" charset="0"/>
                <a:cs typeface="Arial" panose="020B0604020202020204" pitchFamily="34" charset="0"/>
              </a:rPr>
              <a:t>Emballages chirurgicaux</a:t>
            </a:r>
          </a:p>
        </p:txBody>
      </p:sp>
      <p:pic>
        <p:nvPicPr>
          <p:cNvPr id="346" name="image1.jpeg"/>
          <p:cNvPicPr/>
          <p:nvPr/>
        </p:nvPicPr>
        <p:blipFill>
          <a:blip r:embed="rId2" cstate="print">
            <a:extLst/>
          </a:blip>
          <a:stretch>
            <a:fillRect/>
          </a:stretch>
        </p:blipFill>
        <p:spPr>
          <a:xfrm rot="16200000">
            <a:off x="6426634" y="1555637"/>
            <a:ext cx="2425475" cy="2362201"/>
          </a:xfrm>
          <a:prstGeom prst="rect">
            <a:avLst/>
          </a:prstGeom>
          <a:ln w="28575">
            <a:solidFill>
              <a:srgbClr val="FFFFFF"/>
            </a:solidFill>
          </a:ln>
        </p:spPr>
      </p:pic>
      <p:sp>
        <p:nvSpPr>
          <p:cNvPr id="352" name="Shape 352"/>
          <p:cNvSpPr/>
          <p:nvPr/>
        </p:nvSpPr>
        <p:spPr>
          <a:xfrm>
            <a:off x="107504" y="5060169"/>
            <a:ext cx="8436605" cy="338554"/>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spAutoFit/>
          </a:bodyPr>
          <a:lstStyle>
            <a:lvl1pPr>
              <a:defRPr sz="2800" b="1">
                <a:solidFill>
                  <a:srgbClr val="FFFFFF"/>
                </a:solidFill>
                <a:latin typeface="Calibri"/>
                <a:ea typeface="Calibri"/>
                <a:cs typeface="Calibri"/>
                <a:sym typeface="Calibri"/>
              </a:defRPr>
            </a:lvl1pPr>
          </a:lstStyle>
          <a:p>
            <a:pPr lvl="0">
              <a:defRPr sz="1800" b="0">
                <a:solidFill>
                  <a:srgbClr val="000000"/>
                </a:solidFill>
              </a:defRPr>
            </a:pPr>
            <a:r>
              <a:rPr sz="2200" b="1" dirty="0">
                <a:solidFill>
                  <a:srgbClr val="002060"/>
                </a:solidFill>
                <a:latin typeface="Arial" panose="020B0604020202020204" pitchFamily="34" charset="0"/>
                <a:cs typeface="Arial" panose="020B0604020202020204" pitchFamily="34" charset="0"/>
              </a:rPr>
              <a:t>Note : les déchets ordinaires sont en grande partie recyclables</a:t>
            </a:r>
          </a:p>
        </p:txBody>
      </p:sp>
    </p:spTree>
  </p:cSld>
  <p:clrMapOvr>
    <a:masterClrMapping/>
  </p:clrMapOvr>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entr" presetSubtype="0" fill="hold" grpId="1" nodeType="clickEffect">
                                  <p:stCondLst>
                                    <p:cond delay="0"/>
                                  </p:stCondLst>
                                  <p:iterate>
                                    <p:tmAbs val="0"/>
                                  </p:iterate>
                                  <p:childTnLst>
                                    <p:set>
                                      <p:cBhvr>
                                        <p:cTn id="6" fill="hold"/>
                                        <p:tgtEl>
                                          <p:spTgt spid="35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2" grpId="1" animBg="1" advAuto="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4" name="Shape 354"/>
          <p:cNvSpPr>
            <a:spLocks noGrp="1"/>
          </p:cNvSpPr>
          <p:nvPr>
            <p:ph type="title" idx="4294967295"/>
          </p:nvPr>
        </p:nvSpPr>
        <p:spPr>
          <a:xfrm>
            <a:off x="539552" y="0"/>
            <a:ext cx="8229600" cy="1143000"/>
          </a:xfrm>
          <a:prstGeom prst="rect">
            <a:avLst/>
          </a:prstGeom>
        </p:spPr>
        <p:txBody>
          <a:bodyPr>
            <a:normAutofit/>
          </a:bodyPr>
          <a:lstStyle/>
          <a:p>
            <a:pPr lvl="0">
              <a:defRPr sz="1800" b="0">
                <a:solidFill>
                  <a:srgbClr val="000000"/>
                </a:solidFill>
              </a:defRPr>
            </a:pPr>
            <a:r>
              <a:rPr sz="3200" kern="1200" dirty="0">
                <a:solidFill>
                  <a:srgbClr val="002060"/>
                </a:solidFill>
                <a:latin typeface="Arial" panose="020B0604020202020204" pitchFamily="34" charset="0"/>
                <a:ea typeface="+mj-ea"/>
                <a:cs typeface="Arial" panose="020B0604020202020204" pitchFamily="34" charset="0"/>
              </a:rPr>
              <a:t>Exemples de déchets infectieux</a:t>
            </a:r>
          </a:p>
        </p:txBody>
      </p:sp>
      <p:sp>
        <p:nvSpPr>
          <p:cNvPr id="355" name="Shape 355"/>
          <p:cNvSpPr>
            <a:spLocks noGrp="1"/>
          </p:cNvSpPr>
          <p:nvPr>
            <p:ph type="body" idx="4294967295"/>
          </p:nvPr>
        </p:nvSpPr>
        <p:spPr>
          <a:xfrm>
            <a:off x="179512" y="1063277"/>
            <a:ext cx="8229600" cy="4525963"/>
          </a:xfrm>
          <a:prstGeom prst="rect">
            <a:avLst/>
          </a:prstGeom>
        </p:spPr>
        <p:txBody>
          <a:bodyPr>
            <a:normAutofit/>
          </a:bodyPr>
          <a:lstStyle/>
          <a:p>
            <a:pPr marL="0" lvl="0" indent="0">
              <a:lnSpc>
                <a:spcPts val="3000"/>
              </a:lnSpc>
              <a:buSzTx/>
              <a:buNone/>
              <a:defRPr sz="1800">
                <a:solidFill>
                  <a:srgbClr val="000000"/>
                </a:solidFill>
              </a:defRPr>
            </a:pPr>
            <a:r>
              <a:rPr lang="it-IT" sz="3000" dirty="0" err="1">
                <a:solidFill>
                  <a:srgbClr val="002060"/>
                </a:solidFill>
                <a:latin typeface="Arial" panose="020B0604020202020204" pitchFamily="34" charset="0"/>
                <a:cs typeface="Arial" panose="020B0604020202020204" pitchFamily="34" charset="0"/>
              </a:rPr>
              <a:t>exemple</a:t>
            </a:r>
            <a:endParaRPr sz="3000" dirty="0">
              <a:solidFill>
                <a:srgbClr val="002060"/>
              </a:solidFill>
              <a:latin typeface="Arial" panose="020B0604020202020204" pitchFamily="34" charset="0"/>
              <a:cs typeface="Arial" panose="020B0604020202020204" pitchFamily="34" charset="0"/>
            </a:endParaRPr>
          </a:p>
          <a:p>
            <a:pPr marL="609600" lvl="0" indent="-609600">
              <a:lnSpc>
                <a:spcPts val="2800"/>
              </a:lnSpc>
              <a:buClr>
                <a:srgbClr val="002060"/>
              </a:buClr>
              <a:defRPr sz="1800">
                <a:solidFill>
                  <a:srgbClr val="000000"/>
                </a:solidFill>
              </a:defRPr>
            </a:pPr>
            <a:r>
              <a:rPr sz="2600" dirty="0">
                <a:solidFill>
                  <a:srgbClr val="002060"/>
                </a:solidFill>
                <a:latin typeface="Arial" panose="020B0604020202020204" pitchFamily="34" charset="0"/>
                <a:cs typeface="Arial" panose="020B0604020202020204" pitchFamily="34" charset="0"/>
              </a:rPr>
              <a:t>Cultures de laboratoire/échantillons</a:t>
            </a:r>
          </a:p>
          <a:p>
            <a:pPr marL="609600" lvl="0" indent="-609600">
              <a:lnSpc>
                <a:spcPts val="2800"/>
              </a:lnSpc>
              <a:buClr>
                <a:srgbClr val="002060"/>
              </a:buClr>
              <a:defRPr sz="1800">
                <a:solidFill>
                  <a:srgbClr val="000000"/>
                </a:solidFill>
              </a:defRPr>
            </a:pPr>
            <a:r>
              <a:rPr sz="2600" dirty="0">
                <a:solidFill>
                  <a:srgbClr val="002060"/>
                </a:solidFill>
                <a:latin typeface="Arial" panose="020B0604020202020204" pitchFamily="34" charset="0"/>
                <a:cs typeface="Arial" panose="020B0604020202020204" pitchFamily="34" charset="0"/>
              </a:rPr>
              <a:t>Objets souillés de sang</a:t>
            </a:r>
          </a:p>
          <a:p>
            <a:pPr marL="609600" lvl="0" indent="-609600">
              <a:lnSpc>
                <a:spcPts val="2800"/>
              </a:lnSpc>
              <a:buClr>
                <a:srgbClr val="002060"/>
              </a:buClr>
              <a:defRPr sz="1800">
                <a:solidFill>
                  <a:srgbClr val="000000"/>
                </a:solidFill>
              </a:defRPr>
            </a:pPr>
            <a:r>
              <a:rPr sz="2600" dirty="0">
                <a:solidFill>
                  <a:srgbClr val="002060"/>
                </a:solidFill>
                <a:latin typeface="Arial" panose="020B0604020202020204" pitchFamily="34" charset="0"/>
                <a:cs typeface="Arial" panose="020B0604020202020204" pitchFamily="34" charset="0"/>
              </a:rPr>
              <a:t>Tissu humain/organes</a:t>
            </a:r>
          </a:p>
          <a:p>
            <a:pPr marL="609600" lvl="0" indent="-609600">
              <a:lnSpc>
                <a:spcPts val="2800"/>
              </a:lnSpc>
              <a:buClr>
                <a:srgbClr val="002060"/>
              </a:buClr>
              <a:defRPr sz="1800">
                <a:solidFill>
                  <a:srgbClr val="000000"/>
                </a:solidFill>
              </a:defRPr>
            </a:pPr>
            <a:r>
              <a:rPr sz="2600" dirty="0">
                <a:solidFill>
                  <a:srgbClr val="002060"/>
                </a:solidFill>
                <a:latin typeface="Arial" panose="020B0604020202020204" pitchFamily="34" charset="0"/>
                <a:cs typeface="Arial" panose="020B0604020202020204" pitchFamily="34" charset="0"/>
              </a:rPr>
              <a:t>Tampons d'alcool/bandages </a:t>
            </a:r>
          </a:p>
          <a:p>
            <a:pPr marL="609600" lvl="0" indent="-609600">
              <a:lnSpc>
                <a:spcPts val="2800"/>
              </a:lnSpc>
              <a:buClr>
                <a:srgbClr val="002060"/>
              </a:buClr>
              <a:defRPr sz="1800">
                <a:solidFill>
                  <a:srgbClr val="000000"/>
                </a:solidFill>
              </a:defRPr>
            </a:pPr>
            <a:r>
              <a:rPr sz="2600" dirty="0">
                <a:solidFill>
                  <a:srgbClr val="002060"/>
                </a:solidFill>
                <a:latin typeface="Arial" panose="020B0604020202020204" pitchFamily="34" charset="0"/>
                <a:cs typeface="Arial" panose="020B0604020202020204" pitchFamily="34" charset="0"/>
              </a:rPr>
              <a:t>Déchets provenant de l'unité d'isolement</a:t>
            </a:r>
          </a:p>
          <a:p>
            <a:pPr marL="609600" lvl="0" indent="-609600">
              <a:lnSpc>
                <a:spcPts val="2800"/>
              </a:lnSpc>
              <a:buClr>
                <a:srgbClr val="002060"/>
              </a:buClr>
              <a:defRPr sz="1800">
                <a:solidFill>
                  <a:srgbClr val="000000"/>
                </a:solidFill>
              </a:defRPr>
            </a:pPr>
            <a:r>
              <a:rPr sz="2600" dirty="0">
                <a:solidFill>
                  <a:srgbClr val="002060"/>
                </a:solidFill>
                <a:latin typeface="Arial" panose="020B0604020202020204" pitchFamily="34" charset="0"/>
                <a:cs typeface="Arial" panose="020B0604020202020204" pitchFamily="34" charset="0"/>
              </a:rPr>
              <a:t>Équipements de protection individuelle jetables contaminés</a:t>
            </a:r>
          </a:p>
          <a:p>
            <a:pPr marL="609600" lvl="0" indent="-609600">
              <a:lnSpc>
                <a:spcPts val="2800"/>
              </a:lnSpc>
              <a:buClr>
                <a:srgbClr val="002060"/>
              </a:buClr>
              <a:defRPr sz="1800">
                <a:solidFill>
                  <a:srgbClr val="000000"/>
                </a:solidFill>
              </a:defRPr>
            </a:pPr>
            <a:r>
              <a:rPr sz="2600" dirty="0">
                <a:solidFill>
                  <a:srgbClr val="002060"/>
                </a:solidFill>
                <a:latin typeface="Arial" panose="020B0604020202020204" pitchFamily="34" charset="0"/>
                <a:cs typeface="Arial" panose="020B0604020202020204" pitchFamily="34" charset="0"/>
              </a:rPr>
              <a:t>Excrétions (peuvent être directement jetées dans les toilettes)</a:t>
            </a:r>
          </a:p>
        </p:txBody>
      </p:sp>
      <p:pic>
        <p:nvPicPr>
          <p:cNvPr id="356" name="image2.jpeg"/>
          <p:cNvPicPr/>
          <p:nvPr/>
        </p:nvPicPr>
        <p:blipFill>
          <a:blip r:embed="rId2" cstate="print">
            <a:extLst/>
          </a:blip>
          <a:stretch>
            <a:fillRect/>
          </a:stretch>
        </p:blipFill>
        <p:spPr>
          <a:xfrm>
            <a:off x="6132302" y="990600"/>
            <a:ext cx="2754397" cy="2133600"/>
          </a:xfrm>
          <a:prstGeom prst="rect">
            <a:avLst/>
          </a:prstGeom>
          <a:ln w="28575">
            <a:solidFill>
              <a:srgbClr val="FFFFFF"/>
            </a:solidFill>
          </a:ln>
        </p:spPr>
      </p:pic>
      <p:sp>
        <p:nvSpPr>
          <p:cNvPr id="362" name="Shape 362"/>
          <p:cNvSpPr/>
          <p:nvPr/>
        </p:nvSpPr>
        <p:spPr>
          <a:xfrm>
            <a:off x="3012759" y="5373216"/>
            <a:ext cx="6082352" cy="430887"/>
          </a:xfrm>
          <a:prstGeom prst="rect">
            <a:avLst/>
          </a:prstGeom>
          <a:ln w="12700">
            <a:miter lim="400000"/>
          </a:ln>
          <a:extLst>
            <a:ext uri="{C572A759-6A51-4108-AA02-DFA0A04FC94B}">
              <ma14:wrappingTextBoxFlag xmlns:ma14="http://schemas.microsoft.com/office/mac/drawingml/2011/main" xmlns="" val="1"/>
            </a:ext>
          </a:extLst>
        </p:spPr>
        <p:txBody>
          <a:bodyPr lIns="0" tIns="0" rIns="0" bIns="0">
            <a:spAutoFit/>
          </a:bodyPr>
          <a:lstStyle/>
          <a:p>
            <a:pPr lvl="0" algn="r">
              <a:defRPr sz="1800"/>
            </a:pPr>
            <a:r>
              <a:rPr sz="1400" dirty="0">
                <a:solidFill>
                  <a:srgbClr val="002060"/>
                </a:solidFill>
                <a:latin typeface="Calibri"/>
                <a:ea typeface="Calibri"/>
                <a:cs typeface="Calibri"/>
                <a:sym typeface="Calibri"/>
              </a:rPr>
              <a:t>OMS. Bonne gestion des déchets issus d'activité de soins (en anglais) 2014</a:t>
            </a:r>
            <a:r>
              <a:rPr sz="1400" dirty="0">
                <a:solidFill>
                  <a:srgbClr val="FFFFFF"/>
                </a:solidFill>
                <a:latin typeface="Calibri"/>
                <a:ea typeface="Calibri"/>
                <a:cs typeface="Calibri"/>
                <a:sym typeface="Calibri"/>
              </a:rPr>
              <a:t>. </a:t>
            </a:r>
            <a:r>
              <a:rPr sz="1400" dirty="0">
                <a:latin typeface="Calibri"/>
                <a:ea typeface="Calibri"/>
                <a:cs typeface="Calibri"/>
                <a:sym typeface="Calibri"/>
                <a:hlinkClick r:id="rId3"/>
              </a:rPr>
              <a:t>http://www.who.int/water_sanitation_health/medicalwaste/wastemanag/en/</a:t>
            </a:r>
            <a:r>
              <a:rPr sz="1400" dirty="0">
                <a:solidFill>
                  <a:srgbClr val="FFFFFF"/>
                </a:solidFill>
                <a:latin typeface="Calibri"/>
                <a:ea typeface="Calibri"/>
                <a:cs typeface="Calibri"/>
                <a:sym typeface="Calibri"/>
              </a:rPr>
              <a:t>. </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4" name="Shape 364"/>
          <p:cNvSpPr>
            <a:spLocks noGrp="1"/>
          </p:cNvSpPr>
          <p:nvPr>
            <p:ph type="title" idx="4294967295"/>
          </p:nvPr>
        </p:nvSpPr>
        <p:spPr>
          <a:xfrm>
            <a:off x="0" y="274638"/>
            <a:ext cx="9144000" cy="1143000"/>
          </a:xfrm>
          <a:prstGeom prst="rect">
            <a:avLst/>
          </a:prstGeom>
        </p:spPr>
        <p:txBody>
          <a:bodyPr/>
          <a:lstStyle/>
          <a:p>
            <a:pPr lvl="0">
              <a:defRPr sz="1800" b="0">
                <a:solidFill>
                  <a:srgbClr val="000000"/>
                </a:solidFill>
              </a:defRPr>
            </a:pPr>
            <a:r>
              <a:rPr sz="3600" b="1" dirty="0">
                <a:solidFill>
                  <a:srgbClr val="002060"/>
                </a:solidFill>
                <a:latin typeface="Arial" panose="020B0604020202020204" pitchFamily="34" charset="0"/>
                <a:cs typeface="Arial" panose="020B0604020202020204" pitchFamily="34" charset="0"/>
              </a:rPr>
              <a:t>Exemples de déchets liquides infectieux</a:t>
            </a:r>
          </a:p>
        </p:txBody>
      </p:sp>
      <p:sp>
        <p:nvSpPr>
          <p:cNvPr id="365" name="Shape 365"/>
          <p:cNvSpPr>
            <a:spLocks noGrp="1"/>
          </p:cNvSpPr>
          <p:nvPr>
            <p:ph type="body" idx="4294967295"/>
          </p:nvPr>
        </p:nvSpPr>
        <p:spPr>
          <a:xfrm>
            <a:off x="914400" y="1539875"/>
            <a:ext cx="8229600" cy="4525963"/>
          </a:xfrm>
          <a:prstGeom prst="rect">
            <a:avLst/>
          </a:prstGeom>
        </p:spPr>
        <p:txBody>
          <a:bodyPr/>
          <a:lstStyle/>
          <a:p>
            <a:pPr marL="609600" lvl="0" indent="-609600">
              <a:buClr>
                <a:srgbClr val="002060"/>
              </a:buClr>
              <a:defRPr sz="1800">
                <a:solidFill>
                  <a:srgbClr val="000000"/>
                </a:solidFill>
              </a:defRPr>
            </a:pPr>
            <a:r>
              <a:rPr sz="3200" dirty="0">
                <a:solidFill>
                  <a:srgbClr val="002060"/>
                </a:solidFill>
                <a:latin typeface="Arial" panose="020B0604020202020204" pitchFamily="34" charset="0"/>
                <a:cs typeface="Arial" panose="020B0604020202020204" pitchFamily="34" charset="0"/>
              </a:rPr>
              <a:t>Vomi</a:t>
            </a:r>
          </a:p>
          <a:p>
            <a:pPr marL="609600" lvl="0" indent="-609600">
              <a:buClr>
                <a:srgbClr val="002060"/>
              </a:buClr>
              <a:defRPr sz="1800">
                <a:solidFill>
                  <a:srgbClr val="000000"/>
                </a:solidFill>
              </a:defRPr>
            </a:pPr>
            <a:r>
              <a:rPr sz="3200" dirty="0">
                <a:solidFill>
                  <a:srgbClr val="002060"/>
                </a:solidFill>
                <a:latin typeface="Arial" panose="020B0604020202020204" pitchFamily="34" charset="0"/>
                <a:cs typeface="Arial" panose="020B0604020202020204" pitchFamily="34" charset="0"/>
              </a:rPr>
              <a:t>Selles </a:t>
            </a:r>
          </a:p>
          <a:p>
            <a:pPr marL="609600" lvl="0" indent="-609600">
              <a:buClr>
                <a:srgbClr val="002060"/>
              </a:buClr>
              <a:defRPr sz="1800">
                <a:solidFill>
                  <a:srgbClr val="000000"/>
                </a:solidFill>
              </a:defRPr>
            </a:pPr>
            <a:r>
              <a:rPr sz="3200" dirty="0">
                <a:solidFill>
                  <a:srgbClr val="002060"/>
                </a:solidFill>
                <a:latin typeface="Arial" panose="020B0604020202020204" pitchFamily="34" charset="0"/>
                <a:cs typeface="Arial" panose="020B0604020202020204" pitchFamily="34" charset="0"/>
              </a:rPr>
              <a:t>Sang</a:t>
            </a:r>
          </a:p>
          <a:p>
            <a:pPr marL="609600" lvl="0" indent="-609600">
              <a:buClr>
                <a:srgbClr val="002060"/>
              </a:buClr>
              <a:defRPr sz="1800">
                <a:solidFill>
                  <a:srgbClr val="000000"/>
                </a:solidFill>
              </a:defRPr>
            </a:pPr>
            <a:r>
              <a:rPr sz="3200" dirty="0">
                <a:solidFill>
                  <a:srgbClr val="002060"/>
                </a:solidFill>
                <a:latin typeface="Arial" panose="020B0604020202020204" pitchFamily="34" charset="0"/>
                <a:cs typeface="Arial" panose="020B0604020202020204" pitchFamily="34" charset="0"/>
              </a:rPr>
              <a:t>Expectorations</a:t>
            </a:r>
          </a:p>
          <a:p>
            <a:pPr marL="609600" lvl="0" indent="-609600">
              <a:buClr>
                <a:srgbClr val="002060"/>
              </a:buClr>
              <a:defRPr sz="1800">
                <a:solidFill>
                  <a:srgbClr val="000000"/>
                </a:solidFill>
              </a:defRPr>
            </a:pPr>
            <a:r>
              <a:rPr sz="3200" dirty="0">
                <a:solidFill>
                  <a:srgbClr val="002060"/>
                </a:solidFill>
                <a:latin typeface="Arial" panose="020B0604020202020204" pitchFamily="34" charset="0"/>
                <a:cs typeface="Arial" panose="020B0604020202020204" pitchFamily="34" charset="0"/>
              </a:rPr>
              <a:t>Salive </a:t>
            </a:r>
          </a:p>
          <a:p>
            <a:pPr marL="609600" lvl="0" indent="-609600">
              <a:buClr>
                <a:srgbClr val="002060"/>
              </a:buClr>
              <a:defRPr sz="1800">
                <a:solidFill>
                  <a:srgbClr val="000000"/>
                </a:solidFill>
              </a:defRPr>
            </a:pPr>
            <a:r>
              <a:rPr sz="3200" dirty="0">
                <a:solidFill>
                  <a:srgbClr val="002060"/>
                </a:solidFill>
                <a:latin typeface="Arial" panose="020B0604020202020204" pitchFamily="34" charset="0"/>
                <a:cs typeface="Arial" panose="020B0604020202020204" pitchFamily="34" charset="0"/>
              </a:rPr>
              <a:t>Pus </a:t>
            </a:r>
          </a:p>
          <a:p>
            <a:pPr marL="609600" lvl="0" indent="-609600">
              <a:buClr>
                <a:srgbClr val="002060"/>
              </a:buClr>
              <a:defRPr sz="1800">
                <a:solidFill>
                  <a:srgbClr val="000000"/>
                </a:solidFill>
              </a:defRPr>
            </a:pPr>
            <a:r>
              <a:rPr sz="3200" dirty="0">
                <a:solidFill>
                  <a:srgbClr val="002060"/>
                </a:solidFill>
                <a:latin typeface="Arial" panose="020B0604020202020204" pitchFamily="34" charset="0"/>
                <a:cs typeface="Arial" panose="020B0604020202020204" pitchFamily="34" charset="0"/>
              </a:rPr>
              <a:t>Eau usée contaminée </a:t>
            </a:r>
            <a:r>
              <a:rPr sz="3200" dirty="0" err="1">
                <a:solidFill>
                  <a:srgbClr val="002060"/>
                </a:solidFill>
                <a:latin typeface="Arial" panose="020B0604020202020204" pitchFamily="34" charset="0"/>
                <a:cs typeface="Arial" panose="020B0604020202020204" pitchFamily="34" charset="0"/>
              </a:rPr>
              <a:t>par ex. Ebola</a:t>
            </a:r>
            <a:endParaRPr sz="3200" dirty="0">
              <a:solidFill>
                <a:srgbClr val="002060"/>
              </a:solidFill>
              <a:latin typeface="Arial" panose="020B0604020202020204" pitchFamily="34" charset="0"/>
              <a:cs typeface="Arial" panose="020B0604020202020204" pitchFamily="34" charset="0"/>
            </a:endParaRPr>
          </a:p>
        </p:txBody>
      </p:sp>
      <p:pic>
        <p:nvPicPr>
          <p:cNvPr id="366" name="image3.jpeg"/>
          <p:cNvPicPr/>
          <p:nvPr/>
        </p:nvPicPr>
        <p:blipFill>
          <a:blip r:embed="rId2" cstate="print">
            <a:extLst/>
          </a:blip>
          <a:stretch>
            <a:fillRect/>
          </a:stretch>
        </p:blipFill>
        <p:spPr>
          <a:xfrm>
            <a:off x="5968453" y="1447800"/>
            <a:ext cx="2447928" cy="2355551"/>
          </a:xfrm>
          <a:prstGeom prst="rect">
            <a:avLst/>
          </a:prstGeom>
          <a:ln w="28575">
            <a:solidFill>
              <a:srgbClr val="FFFFFF"/>
            </a:solidFill>
          </a:ln>
        </p:spPr>
      </p:pic>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3" name="Shape 373"/>
          <p:cNvSpPr>
            <a:spLocks noGrp="1"/>
          </p:cNvSpPr>
          <p:nvPr>
            <p:ph type="title" idx="4294967295"/>
          </p:nvPr>
        </p:nvSpPr>
        <p:spPr>
          <a:xfrm>
            <a:off x="-1044624" y="260648"/>
            <a:ext cx="11484768" cy="1143000"/>
          </a:xfrm>
          <a:prstGeom prst="rect">
            <a:avLst/>
          </a:prstGeom>
        </p:spPr>
        <p:txBody>
          <a:bodyPr/>
          <a:lstStyle/>
          <a:p>
            <a:pPr lvl="0">
              <a:defRPr sz="1800" b="0">
                <a:solidFill>
                  <a:srgbClr val="000000"/>
                </a:solidFill>
              </a:defRPr>
            </a:pPr>
            <a:r>
              <a:rPr sz="3200" b="1" dirty="0">
                <a:solidFill>
                  <a:srgbClr val="002060"/>
                </a:solidFill>
                <a:latin typeface="Arial" panose="020B0604020202020204" pitchFamily="34" charset="0"/>
                <a:cs typeface="Arial" panose="020B0604020202020204" pitchFamily="34" charset="0"/>
              </a:rPr>
              <a:t>Exemples de déchets pointus ou tranchants</a:t>
            </a:r>
          </a:p>
        </p:txBody>
      </p:sp>
      <p:sp>
        <p:nvSpPr>
          <p:cNvPr id="374" name="Shape 374"/>
          <p:cNvSpPr>
            <a:spLocks noGrp="1"/>
          </p:cNvSpPr>
          <p:nvPr>
            <p:ph type="body" idx="4294967295"/>
          </p:nvPr>
        </p:nvSpPr>
        <p:spPr>
          <a:xfrm>
            <a:off x="539552" y="2583085"/>
            <a:ext cx="8229600" cy="3078163"/>
          </a:xfrm>
          <a:prstGeom prst="rect">
            <a:avLst/>
          </a:prstGeom>
        </p:spPr>
        <p:txBody>
          <a:bodyPr/>
          <a:lstStyle/>
          <a:p>
            <a:pPr marL="609600" lvl="0" indent="-609600">
              <a:buClr>
                <a:srgbClr val="002060"/>
              </a:buClr>
              <a:defRPr sz="1800">
                <a:solidFill>
                  <a:srgbClr val="000000"/>
                </a:solidFill>
              </a:defRPr>
            </a:pPr>
            <a:r>
              <a:rPr sz="2800" dirty="0">
                <a:solidFill>
                  <a:srgbClr val="002060"/>
                </a:solidFill>
                <a:latin typeface="Arial" panose="020B0604020202020204" pitchFamily="34" charset="0"/>
                <a:cs typeface="Arial" panose="020B0604020202020204" pitchFamily="34" charset="0"/>
              </a:rPr>
              <a:t>Aiguilles et seringues usées</a:t>
            </a:r>
          </a:p>
          <a:p>
            <a:pPr marL="609600" lvl="0" indent="-609600">
              <a:buClr>
                <a:srgbClr val="002060"/>
              </a:buClr>
              <a:defRPr sz="1800">
                <a:solidFill>
                  <a:srgbClr val="000000"/>
                </a:solidFill>
              </a:defRPr>
            </a:pPr>
            <a:r>
              <a:rPr sz="2800" dirty="0">
                <a:solidFill>
                  <a:srgbClr val="002060"/>
                </a:solidFill>
                <a:latin typeface="Arial" panose="020B0604020202020204" pitchFamily="34" charset="0"/>
                <a:cs typeface="Arial" panose="020B0604020202020204" pitchFamily="34" charset="0"/>
              </a:rPr>
              <a:t>Scalpels chirurgicaux usés</a:t>
            </a:r>
          </a:p>
          <a:p>
            <a:pPr marL="609600" lvl="0" indent="-609600">
              <a:buClr>
                <a:srgbClr val="002060"/>
              </a:buClr>
              <a:defRPr sz="1800">
                <a:solidFill>
                  <a:srgbClr val="000000"/>
                </a:solidFill>
              </a:defRPr>
            </a:pPr>
            <a:r>
              <a:rPr sz="2800" dirty="0">
                <a:solidFill>
                  <a:srgbClr val="002060"/>
                </a:solidFill>
                <a:latin typeface="Arial" panose="020B0604020202020204" pitchFamily="34" charset="0"/>
                <a:cs typeface="Arial" panose="020B0604020202020204" pitchFamily="34" charset="0"/>
              </a:rPr>
              <a:t>Morceaux de verre contaminés </a:t>
            </a:r>
          </a:p>
          <a:p>
            <a:pPr marL="609600" lvl="0" indent="-609600">
              <a:buClr>
                <a:srgbClr val="002060"/>
              </a:buClr>
              <a:defRPr sz="1800">
                <a:solidFill>
                  <a:srgbClr val="000000"/>
                </a:solidFill>
              </a:defRPr>
            </a:pPr>
            <a:r>
              <a:rPr sz="2800" dirty="0">
                <a:solidFill>
                  <a:srgbClr val="002060"/>
                </a:solidFill>
                <a:latin typeface="Arial" panose="020B0604020202020204" pitchFamily="34" charset="0"/>
                <a:cs typeface="Arial" panose="020B0604020202020204" pitchFamily="34" charset="0"/>
              </a:rPr>
              <a:t>Lames de verre contaminées </a:t>
            </a:r>
          </a:p>
          <a:p>
            <a:pPr marL="609600" lvl="0" indent="-609600">
              <a:buClr>
                <a:srgbClr val="002060"/>
              </a:buClr>
              <a:defRPr sz="1800">
                <a:solidFill>
                  <a:srgbClr val="000000"/>
                </a:solidFill>
              </a:defRPr>
            </a:pPr>
            <a:r>
              <a:rPr sz="2800" dirty="0">
                <a:solidFill>
                  <a:srgbClr val="002060"/>
                </a:solidFill>
                <a:latin typeface="Arial" panose="020B0604020202020204" pitchFamily="34" charset="0"/>
                <a:cs typeface="Arial" panose="020B0604020202020204" pitchFamily="34" charset="0"/>
              </a:rPr>
              <a:t>Ciseaux jetables</a:t>
            </a:r>
          </a:p>
        </p:txBody>
      </p:sp>
      <p:sp>
        <p:nvSpPr>
          <p:cNvPr id="380" name="Shape 380"/>
          <p:cNvSpPr/>
          <p:nvPr/>
        </p:nvSpPr>
        <p:spPr>
          <a:xfrm>
            <a:off x="242898" y="1571155"/>
            <a:ext cx="8255466" cy="861774"/>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spAutoFit/>
          </a:bodyPr>
          <a:lstStyle/>
          <a:p>
            <a:pPr lvl="0" algn="ctr">
              <a:defRPr sz="1800"/>
            </a:pPr>
            <a:r>
              <a:rPr sz="2800" b="1" i="1" dirty="0">
                <a:solidFill>
                  <a:srgbClr val="002060"/>
                </a:solidFill>
                <a:latin typeface="Arial" panose="020B0604020202020204" pitchFamily="34" charset="0"/>
                <a:ea typeface="Calibri"/>
                <a:cs typeface="Arial" panose="020B0604020202020204" pitchFamily="34" charset="0"/>
                <a:sym typeface="Calibri"/>
              </a:rPr>
              <a:t>« Les objets pointus/tranchants peuvent causer </a:t>
            </a:r>
          </a:p>
          <a:p>
            <a:pPr lvl="0" algn="ctr">
              <a:defRPr sz="1800"/>
            </a:pPr>
            <a:r>
              <a:rPr sz="2800" b="1" i="1" dirty="0">
                <a:solidFill>
                  <a:srgbClr val="002060"/>
                </a:solidFill>
                <a:latin typeface="Arial" panose="020B0604020202020204" pitchFamily="34" charset="0"/>
                <a:ea typeface="Calibri"/>
                <a:cs typeface="Arial" panose="020B0604020202020204" pitchFamily="34" charset="0"/>
                <a:sym typeface="Calibri"/>
              </a:rPr>
              <a:t>des coupures ou des perforations. »</a:t>
            </a:r>
          </a:p>
        </p:txBody>
      </p:sp>
      <p:sp>
        <p:nvSpPr>
          <p:cNvPr id="381" name="Shape 381"/>
          <p:cNvSpPr/>
          <p:nvPr/>
        </p:nvSpPr>
        <p:spPr>
          <a:xfrm>
            <a:off x="3061654" y="5445224"/>
            <a:ext cx="6082352" cy="430887"/>
          </a:xfrm>
          <a:prstGeom prst="rect">
            <a:avLst/>
          </a:prstGeom>
          <a:ln w="12700">
            <a:miter lim="400000"/>
          </a:ln>
          <a:extLst>
            <a:ext uri="{C572A759-6A51-4108-AA02-DFA0A04FC94B}">
              <ma14:wrappingTextBoxFlag xmlns:ma14="http://schemas.microsoft.com/office/mac/drawingml/2011/main" xmlns="" val="1"/>
            </a:ext>
          </a:extLst>
        </p:spPr>
        <p:txBody>
          <a:bodyPr lIns="0" tIns="0" rIns="0" bIns="0">
            <a:spAutoFit/>
          </a:bodyPr>
          <a:lstStyle/>
          <a:p>
            <a:pPr lvl="0" algn="r">
              <a:defRPr sz="1800"/>
            </a:pPr>
            <a:r>
              <a:rPr sz="1400" dirty="0">
                <a:solidFill>
                  <a:srgbClr val="002060"/>
                </a:solidFill>
                <a:latin typeface="Calibri"/>
                <a:ea typeface="Calibri"/>
                <a:cs typeface="Calibri"/>
                <a:sym typeface="Calibri"/>
              </a:rPr>
              <a:t>OMS. Bonne gestion des déchets issus d'activité de soins (en anglais) 2014</a:t>
            </a:r>
            <a:r>
              <a:rPr sz="1400" dirty="0">
                <a:solidFill>
                  <a:srgbClr val="FFFFFF"/>
                </a:solidFill>
                <a:latin typeface="Calibri"/>
                <a:ea typeface="Calibri"/>
                <a:cs typeface="Calibri"/>
                <a:sym typeface="Calibri"/>
              </a:rPr>
              <a:t>. </a:t>
            </a:r>
            <a:r>
              <a:rPr sz="1400" dirty="0">
                <a:latin typeface="Calibri"/>
                <a:ea typeface="Calibri"/>
                <a:cs typeface="Calibri"/>
                <a:sym typeface="Calibri"/>
                <a:hlinkClick r:id="rId2"/>
              </a:rPr>
              <a:t>http://www.who.int/water_sanitation_health/medicalwaste/wastemanag/en/</a:t>
            </a:r>
            <a:r>
              <a:rPr sz="1400" dirty="0">
                <a:solidFill>
                  <a:srgbClr val="FFFFFF"/>
                </a:solidFill>
                <a:latin typeface="Calibri"/>
                <a:ea typeface="Calibri"/>
                <a:cs typeface="Calibri"/>
                <a:sym typeface="Calibri"/>
              </a:rPr>
              <a:t>. </a:t>
            </a:r>
          </a:p>
        </p:txBody>
      </p:sp>
    </p:spTree>
  </p:cSld>
  <p:clrMapOvr>
    <a:masterClrMapping/>
  </p:clrMapOvr>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entr" presetSubtype="0" fill="hold" grpId="1" nodeType="clickEffect">
                                  <p:stCondLst>
                                    <p:cond delay="0"/>
                                  </p:stCondLst>
                                  <p:iterate>
                                    <p:tmAbs val="0"/>
                                  </p:iterate>
                                  <p:childTnLst>
                                    <p:set>
                                      <p:cBhvr>
                                        <p:cTn id="6" fill="hold"/>
                                        <p:tgtEl>
                                          <p:spTgt spid="374">
                                            <p:bg/>
                                          </p:spTgt>
                                        </p:tgtEl>
                                        <p:attrNameLst>
                                          <p:attrName>style.visibility</p:attrName>
                                        </p:attrNameLst>
                                      </p:cBhvr>
                                      <p:to>
                                        <p:strVal val="visible"/>
                                      </p:to>
                                    </p:set>
                                  </p:childTnLst>
                                </p:cTn>
                              </p:par>
                              <p:par>
                                <p:cTn id="7" presetID="1" presetClass="entr" presetSubtype="0" fill="hold" grpId="1">
                                  <p:stCondLst>
                                    <p:cond delay="0"/>
                                  </p:stCondLst>
                                  <p:iterate>
                                    <p:tmAbs val="0"/>
                                  </p:iterate>
                                  <p:childTnLst>
                                    <p:set>
                                      <p:cBhvr>
                                        <p:cTn id="8" fill="hold"/>
                                        <p:tgtEl>
                                          <p:spTgt spid="374">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1" nodeType="clickEffect">
                                  <p:stCondLst>
                                    <p:cond delay="0"/>
                                  </p:stCondLst>
                                  <p:iterate>
                                    <p:tmAbs val="0"/>
                                  </p:iterate>
                                  <p:childTnLst>
                                    <p:set>
                                      <p:cBhvr>
                                        <p:cTn id="12" fill="hold"/>
                                        <p:tgtEl>
                                          <p:spTgt spid="374">
                                            <p:txEl>
                                              <p:pRg st="1" end="1"/>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1" nodeType="clickEffect">
                                  <p:stCondLst>
                                    <p:cond delay="0"/>
                                  </p:stCondLst>
                                  <p:iterate>
                                    <p:tmAbs val="0"/>
                                  </p:iterate>
                                  <p:childTnLst>
                                    <p:set>
                                      <p:cBhvr>
                                        <p:cTn id="16" fill="hold"/>
                                        <p:tgtEl>
                                          <p:spTgt spid="374">
                                            <p:txEl>
                                              <p:pRg st="2" end="2"/>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1" nodeType="clickEffect">
                                  <p:stCondLst>
                                    <p:cond delay="0"/>
                                  </p:stCondLst>
                                  <p:iterate>
                                    <p:tmAbs val="0"/>
                                  </p:iterate>
                                  <p:childTnLst>
                                    <p:set>
                                      <p:cBhvr>
                                        <p:cTn id="20" fill="hold"/>
                                        <p:tgtEl>
                                          <p:spTgt spid="374">
                                            <p:txEl>
                                              <p:pRg st="3" end="3"/>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1" nodeType="clickEffect">
                                  <p:stCondLst>
                                    <p:cond delay="0"/>
                                  </p:stCondLst>
                                  <p:iterate>
                                    <p:tmAbs val="0"/>
                                  </p:iterate>
                                  <p:childTnLst>
                                    <p:set>
                                      <p:cBhvr>
                                        <p:cTn id="24" fill="hold"/>
                                        <p:tgtEl>
                                          <p:spTgt spid="374">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4" grpId="1" build="p" bldLvl="5" animBg="1" advAuto="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z="3600" b="1" dirty="0">
                <a:solidFill>
                  <a:srgbClr val="002060"/>
                </a:solidFill>
              </a:rPr>
              <a:t>Rappel: les précautions standard</a:t>
            </a:r>
            <a:endParaRPr lang="en-GB" sz="3600" b="1" dirty="0">
              <a:solidFill>
                <a:srgbClr val="002060"/>
              </a:solidFill>
            </a:endParaRPr>
          </a:p>
        </p:txBody>
      </p:sp>
      <p:sp>
        <p:nvSpPr>
          <p:cNvPr id="3" name="Content Placeholder 2"/>
          <p:cNvSpPr>
            <a:spLocks noGrp="1"/>
          </p:cNvSpPr>
          <p:nvPr>
            <p:ph idx="1"/>
          </p:nvPr>
        </p:nvSpPr>
        <p:spPr>
          <a:xfrm>
            <a:off x="457200" y="1600200"/>
            <a:ext cx="4042792" cy="4525963"/>
          </a:xfrm>
        </p:spPr>
        <p:txBody>
          <a:bodyPr/>
          <a:lstStyle/>
          <a:p>
            <a:pPr marL="0" indent="0">
              <a:buNone/>
            </a:pPr>
            <a:r>
              <a:rPr lang="fr-FR" sz="2400" dirty="0">
                <a:solidFill>
                  <a:srgbClr val="002060"/>
                </a:solidFill>
              </a:rPr>
              <a:t>Les précautions standard doivent être appliquées dans TOUTES les situations pour TOUS les patients:</a:t>
            </a:r>
          </a:p>
          <a:p>
            <a:pPr>
              <a:buFontTx/>
              <a:buChar char="-"/>
            </a:pPr>
            <a:r>
              <a:rPr lang="fr-FR" sz="2000" dirty="0">
                <a:solidFill>
                  <a:srgbClr val="002060"/>
                </a:solidFill>
              </a:rPr>
              <a:t>qu’ils présentent ou non des symptômes</a:t>
            </a:r>
          </a:p>
          <a:p>
            <a:pPr>
              <a:buFontTx/>
              <a:buChar char="-"/>
            </a:pPr>
            <a:r>
              <a:rPr lang="fr-FR" sz="2000" dirty="0">
                <a:solidFill>
                  <a:srgbClr val="002060"/>
                </a:solidFill>
              </a:rPr>
              <a:t>elles sont particulièrement importantes pour la MVE car les manifestations initiales ne sont pas spécifiques.</a:t>
            </a:r>
            <a:endParaRPr lang="en-GB" sz="2000" dirty="0">
              <a:solidFill>
                <a:srgbClr val="002060"/>
              </a:solidFill>
            </a:endParaRPr>
          </a:p>
        </p:txBody>
      </p:sp>
      <p:pic>
        <p:nvPicPr>
          <p:cNvPr id="4" name="image10.png"/>
          <p:cNvPicPr/>
          <p:nvPr/>
        </p:nvPicPr>
        <p:blipFill>
          <a:blip r:embed="rId2" cstate="print">
            <a:extLst/>
          </a:blip>
          <a:stretch>
            <a:fillRect/>
          </a:stretch>
        </p:blipFill>
        <p:spPr>
          <a:xfrm>
            <a:off x="4716462" y="1500187"/>
            <a:ext cx="2592389" cy="3657602"/>
          </a:xfrm>
          <a:prstGeom prst="rect">
            <a:avLst/>
          </a:prstGeom>
          <a:ln>
            <a:solidFill/>
            <a:miter/>
          </a:ln>
        </p:spPr>
      </p:pic>
      <p:pic>
        <p:nvPicPr>
          <p:cNvPr id="5" name="image11.png"/>
          <p:cNvPicPr/>
          <p:nvPr/>
        </p:nvPicPr>
        <p:blipFill>
          <a:blip r:embed="rId3" cstate="print">
            <a:extLst/>
          </a:blip>
          <a:stretch>
            <a:fillRect/>
          </a:stretch>
        </p:blipFill>
        <p:spPr>
          <a:xfrm>
            <a:off x="6022975" y="2276475"/>
            <a:ext cx="2579690" cy="3692525"/>
          </a:xfrm>
          <a:prstGeom prst="rect">
            <a:avLst/>
          </a:prstGeom>
          <a:ln>
            <a:solidFill/>
            <a:miter/>
          </a:ln>
        </p:spPr>
      </p:pic>
    </p:spTree>
    <p:extLst>
      <p:ext uri="{BB962C8B-B14F-4D97-AF65-F5344CB8AC3E}">
        <p14:creationId xmlns:p14="http://schemas.microsoft.com/office/powerpoint/2010/main" val="128880012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6" name="Shape 396"/>
          <p:cNvSpPr>
            <a:spLocks noGrp="1"/>
          </p:cNvSpPr>
          <p:nvPr>
            <p:ph type="title" idx="4294967295"/>
          </p:nvPr>
        </p:nvSpPr>
        <p:spPr>
          <a:xfrm>
            <a:off x="0" y="202630"/>
            <a:ext cx="9144000" cy="922114"/>
          </a:xfrm>
          <a:prstGeom prst="rect">
            <a:avLst/>
          </a:prstGeom>
        </p:spPr>
        <p:txBody>
          <a:bodyPr lIns="0" tIns="0" rIns="0" bIns="0">
            <a:noAutofit/>
          </a:bodyPr>
          <a:lstStyle/>
          <a:p>
            <a:pPr lvl="0">
              <a:defRPr sz="1800"/>
            </a:pPr>
            <a:r>
              <a:rPr lang="it-IT" sz="3600" b="1" dirty="0">
                <a:solidFill>
                  <a:srgbClr val="002060"/>
                </a:solidFill>
              </a:rPr>
              <a:t>EPI </a:t>
            </a:r>
            <a:r>
              <a:rPr sz="3600" b="1" dirty="0">
                <a:solidFill>
                  <a:srgbClr val="002060"/>
                </a:solidFill>
              </a:rPr>
              <a:t>pour la gestion des déchets</a:t>
            </a:r>
          </a:p>
        </p:txBody>
      </p:sp>
      <p:sp>
        <p:nvSpPr>
          <p:cNvPr id="397" name="Shape 397"/>
          <p:cNvSpPr>
            <a:spLocks noGrp="1"/>
          </p:cNvSpPr>
          <p:nvPr>
            <p:ph type="body" idx="4294967295"/>
          </p:nvPr>
        </p:nvSpPr>
        <p:spPr>
          <a:xfrm>
            <a:off x="251520" y="1236117"/>
            <a:ext cx="8229600" cy="4929187"/>
          </a:xfrm>
          <a:prstGeom prst="rect">
            <a:avLst/>
          </a:prstGeom>
        </p:spPr>
        <p:txBody>
          <a:bodyPr lIns="0" tIns="0" rIns="0" bIns="0">
            <a:normAutofit fontScale="92500"/>
          </a:bodyPr>
          <a:lstStyle/>
          <a:p>
            <a:pPr marL="609600" lvl="0" indent="-609600">
              <a:defRPr sz="1800"/>
            </a:pPr>
            <a:r>
              <a:rPr sz="3200" dirty="0"/>
              <a:t>Porter un ensemble complet de protection individuelle et des gants en caoutchouc/très résistants pendant la manipulation de déchets infectieux</a:t>
            </a:r>
          </a:p>
          <a:p>
            <a:pPr marL="901700" lvl="1" indent="-444500">
              <a:spcBef>
                <a:spcPts val="600"/>
              </a:spcBef>
              <a:defRPr sz="1800"/>
            </a:pPr>
            <a:r>
              <a:rPr sz="2800" dirty="0"/>
              <a:t>Les lunettes offrent une meilleure protection que les viseurs contre les éclaboussures pouvant provenir de dessous lors du versement de déchets liquides contenus dans un seau.</a:t>
            </a:r>
          </a:p>
          <a:p>
            <a:pPr marL="609600" lvl="0" indent="-609600">
              <a:defRPr sz="1800"/>
            </a:pPr>
            <a:r>
              <a:rPr sz="3200" dirty="0"/>
              <a:t>Éviter les éclaboussures lors de l'évacuation de déchets infectieux liquides.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 name="Shape 419"/>
          <p:cNvSpPr>
            <a:spLocks noGrp="1"/>
          </p:cNvSpPr>
          <p:nvPr>
            <p:ph type="title" idx="4294967295"/>
          </p:nvPr>
        </p:nvSpPr>
        <p:spPr>
          <a:xfrm>
            <a:off x="0" y="274638"/>
            <a:ext cx="9036496" cy="706437"/>
          </a:xfrm>
          <a:prstGeom prst="rect">
            <a:avLst/>
          </a:prstGeom>
        </p:spPr>
        <p:txBody>
          <a:bodyPr lIns="0" tIns="0" rIns="0" bIns="0">
            <a:noAutofit/>
          </a:bodyPr>
          <a:lstStyle/>
          <a:p>
            <a:pPr lvl="0">
              <a:defRPr sz="1800"/>
            </a:pPr>
            <a:r>
              <a:rPr sz="3600" b="1" dirty="0">
                <a:solidFill>
                  <a:srgbClr val="002060"/>
                </a:solidFill>
              </a:rPr>
              <a:t>Élimination des </a:t>
            </a:r>
            <a:r>
              <a:rPr sz="3600" b="1" dirty="0" err="1">
                <a:solidFill>
                  <a:srgbClr val="002060"/>
                </a:solidFill>
              </a:rPr>
              <a:t>déchets</a:t>
            </a:r>
            <a:endParaRPr sz="3600" b="1" dirty="0">
              <a:solidFill>
                <a:srgbClr val="FF0000"/>
              </a:solidFill>
            </a:endParaRPr>
          </a:p>
        </p:txBody>
      </p:sp>
      <p:sp>
        <p:nvSpPr>
          <p:cNvPr id="420" name="Shape 420"/>
          <p:cNvSpPr>
            <a:spLocks noGrp="1"/>
          </p:cNvSpPr>
          <p:nvPr>
            <p:ph type="body" idx="4294967295"/>
          </p:nvPr>
        </p:nvSpPr>
        <p:spPr>
          <a:xfrm>
            <a:off x="323528" y="1124744"/>
            <a:ext cx="8229600" cy="4929188"/>
          </a:xfrm>
          <a:prstGeom prst="rect">
            <a:avLst/>
          </a:prstGeom>
        </p:spPr>
        <p:txBody>
          <a:bodyPr lIns="0" tIns="0" rIns="0" bIns="0">
            <a:normAutofit lnSpcReduction="10000"/>
          </a:bodyPr>
          <a:lstStyle/>
          <a:p>
            <a:pPr lvl="0">
              <a:spcBef>
                <a:spcPts val="500"/>
              </a:spcBef>
              <a:defRPr sz="1800"/>
            </a:pPr>
            <a:r>
              <a:rPr sz="2400" dirty="0"/>
              <a:t>Les déchets doivent être placés dans une fosse désignée d'une profondeur adaptée (par ex. 2 </a:t>
            </a:r>
            <a:r>
              <a:rPr sz="2400" dirty="0" err="1"/>
              <a:t>mètres</a:t>
            </a:r>
            <a:r>
              <a:rPr sz="2400" dirty="0"/>
              <a:t> ou environ 7 pieds) et remplie jusqu'à une profondeur de 1 à 1,5 m (ou environ 3 à 5 pieds).</a:t>
            </a:r>
          </a:p>
          <a:p>
            <a:pPr lvl="0">
              <a:spcBef>
                <a:spcPts val="500"/>
              </a:spcBef>
              <a:defRPr sz="1800"/>
            </a:pPr>
            <a:r>
              <a:rPr sz="2400" dirty="0"/>
              <a:t>Après chaque chargement de déchets, les déchets doivent être couverts avec une couche de terre de 10 à 15 cm d'épaisseur.</a:t>
            </a:r>
          </a:p>
          <a:p>
            <a:pPr lvl="0">
              <a:spcBef>
                <a:spcPts val="500"/>
              </a:spcBef>
              <a:defRPr sz="1800"/>
            </a:pPr>
            <a:r>
              <a:rPr sz="2400" dirty="0"/>
              <a:t>Les placentas et les prélèvements anatomiques doivent être enfouis dans une fosse séparée.</a:t>
            </a:r>
          </a:p>
          <a:p>
            <a:pPr lvl="0">
              <a:spcBef>
                <a:spcPts val="500"/>
              </a:spcBef>
              <a:defRPr sz="1800"/>
            </a:pPr>
            <a:r>
              <a:rPr sz="2400" dirty="0"/>
              <a:t>La zone désignée pour le traitement final et l'élimination des déchets doit faire l'objet d'un accès contrôlé en vue d'empêcher les animaux, le personnel non formé ou les enfants d'y entrer.</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2" name="Shape 422"/>
          <p:cNvSpPr>
            <a:spLocks noGrp="1"/>
          </p:cNvSpPr>
          <p:nvPr>
            <p:ph type="title" idx="4294967295"/>
          </p:nvPr>
        </p:nvSpPr>
        <p:spPr>
          <a:xfrm>
            <a:off x="467544" y="274638"/>
            <a:ext cx="8229600" cy="706437"/>
          </a:xfrm>
          <a:prstGeom prst="rect">
            <a:avLst/>
          </a:prstGeom>
        </p:spPr>
        <p:txBody>
          <a:bodyPr lIns="0" tIns="0" rIns="0" bIns="0">
            <a:normAutofit/>
          </a:bodyPr>
          <a:lstStyle/>
          <a:p>
            <a:pPr lvl="0">
              <a:defRPr sz="1800"/>
            </a:pPr>
            <a:r>
              <a:rPr sz="3600" b="1" dirty="0">
                <a:solidFill>
                  <a:srgbClr val="002060"/>
                </a:solidFill>
              </a:rPr>
              <a:t>Élimination des déchets (2)</a:t>
            </a:r>
          </a:p>
        </p:txBody>
      </p:sp>
      <p:sp>
        <p:nvSpPr>
          <p:cNvPr id="423" name="Shape 423"/>
          <p:cNvSpPr>
            <a:spLocks noGrp="1"/>
          </p:cNvSpPr>
          <p:nvPr>
            <p:ph type="body" idx="4294967295"/>
          </p:nvPr>
        </p:nvSpPr>
        <p:spPr>
          <a:xfrm>
            <a:off x="395536" y="1124744"/>
            <a:ext cx="8229600" cy="4929188"/>
          </a:xfrm>
          <a:prstGeom prst="rect">
            <a:avLst/>
          </a:prstGeom>
        </p:spPr>
        <p:txBody>
          <a:bodyPr lIns="0" tIns="0" rIns="0" bIns="0">
            <a:normAutofit/>
          </a:bodyPr>
          <a:lstStyle/>
          <a:p>
            <a:pPr lvl="0">
              <a:spcBef>
                <a:spcPts val="500"/>
              </a:spcBef>
              <a:defRPr sz="1800"/>
            </a:pPr>
            <a:r>
              <a:rPr sz="2800" dirty="0"/>
              <a:t>Les déchets, notamment les </a:t>
            </a:r>
            <a:r>
              <a:rPr sz="2800" dirty="0" err="1"/>
              <a:t>selles</a:t>
            </a:r>
            <a:r>
              <a:rPr sz="2800" dirty="0"/>
              <a:t>, l'urine et le vomi, ainsi que les déchets liquides issus du lavage peuvent être évacués dans l'égout sanitaire ou dans les latrines à fosse réservées aux patients </a:t>
            </a:r>
            <a:r>
              <a:rPr sz="2800" dirty="0" err="1"/>
              <a:t>souffrant</a:t>
            </a:r>
            <a:r>
              <a:rPr sz="2800" dirty="0"/>
              <a:t> </a:t>
            </a:r>
            <a:r>
              <a:rPr lang="it-IT" sz="2800" dirty="0"/>
              <a:t>de MVE</a:t>
            </a:r>
            <a:r>
              <a:rPr sz="2800" dirty="0"/>
              <a:t>.</a:t>
            </a:r>
          </a:p>
          <a:p>
            <a:pPr marL="683985" lvl="1" indent="-226785">
              <a:spcBef>
                <a:spcPts val="400"/>
              </a:spcBef>
              <a:defRPr sz="1800"/>
            </a:pPr>
            <a:r>
              <a:rPr sz="2400" dirty="0"/>
              <a:t>Des précautions standard doivent être adoptées en vue d'empêcher la contamination de l'environnement par les </a:t>
            </a:r>
            <a:r>
              <a:rPr sz="2400" dirty="0" err="1"/>
              <a:t>selles</a:t>
            </a:r>
            <a:r>
              <a:rPr sz="2400" dirty="0"/>
              <a:t> et l'urine. </a:t>
            </a:r>
            <a:endParaRPr sz="3200" dirty="0"/>
          </a:p>
          <a:p>
            <a:pPr marL="683985" lvl="1" indent="-226785">
              <a:spcBef>
                <a:spcPts val="400"/>
              </a:spcBef>
              <a:defRPr sz="1800"/>
            </a:pPr>
            <a:r>
              <a:rPr sz="2400" dirty="0"/>
              <a:t>Le virus Ebola est susceptible d'être inactivé bien plus vite dans l'environnement que les virus entériques dont on sait qu'ils se transmettent par l'eau (par exemple le norovirus ou le virus de l'hépatite A).</a:t>
            </a:r>
            <a:endParaRPr sz="3200" dirty="0"/>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5" name="Shape 425"/>
          <p:cNvSpPr>
            <a:spLocks noGrp="1"/>
          </p:cNvSpPr>
          <p:nvPr>
            <p:ph type="title" idx="4294967295"/>
          </p:nvPr>
        </p:nvSpPr>
        <p:spPr>
          <a:xfrm>
            <a:off x="590872" y="274638"/>
            <a:ext cx="8229600" cy="706437"/>
          </a:xfrm>
          <a:prstGeom prst="rect">
            <a:avLst/>
          </a:prstGeom>
        </p:spPr>
        <p:txBody>
          <a:bodyPr lIns="0" tIns="0" rIns="0" bIns="0">
            <a:normAutofit/>
          </a:bodyPr>
          <a:lstStyle/>
          <a:p>
            <a:pPr lvl="0">
              <a:defRPr sz="1800"/>
            </a:pPr>
            <a:r>
              <a:rPr sz="3600" b="1" dirty="0">
                <a:solidFill>
                  <a:srgbClr val="002060"/>
                </a:solidFill>
              </a:rPr>
              <a:t>Messages importants </a:t>
            </a:r>
          </a:p>
        </p:txBody>
      </p:sp>
      <p:sp>
        <p:nvSpPr>
          <p:cNvPr id="426" name="Shape 426"/>
          <p:cNvSpPr>
            <a:spLocks noGrp="1"/>
          </p:cNvSpPr>
          <p:nvPr>
            <p:ph type="body" idx="4294967295"/>
          </p:nvPr>
        </p:nvSpPr>
        <p:spPr>
          <a:xfrm>
            <a:off x="539552" y="1124744"/>
            <a:ext cx="8229600" cy="4929188"/>
          </a:xfrm>
          <a:prstGeom prst="rect">
            <a:avLst/>
          </a:prstGeom>
        </p:spPr>
        <p:txBody>
          <a:bodyPr lIns="0" tIns="0" rIns="0" bIns="0">
            <a:normAutofit fontScale="92500"/>
          </a:bodyPr>
          <a:lstStyle/>
          <a:p>
            <a:pPr marL="700087" lvl="0" indent="-700087">
              <a:lnSpc>
                <a:spcPts val="2800"/>
              </a:lnSpc>
              <a:spcBef>
                <a:spcPts val="600"/>
              </a:spcBef>
              <a:buAutoNum type="arabicPeriod"/>
              <a:defRPr sz="1800"/>
            </a:pPr>
            <a:r>
              <a:rPr sz="2800" dirty="0"/>
              <a:t>L</a:t>
            </a:r>
            <a:r>
              <a:rPr lang="it-IT" sz="2800" dirty="0"/>
              <a:t>e </a:t>
            </a:r>
            <a:r>
              <a:rPr lang="it-IT" sz="2800" dirty="0" err="1"/>
              <a:t>nettoyage</a:t>
            </a:r>
            <a:r>
              <a:rPr lang="it-IT" sz="2800" dirty="0"/>
              <a:t> et la </a:t>
            </a:r>
            <a:r>
              <a:rPr lang="it-IT" sz="2800" dirty="0" err="1"/>
              <a:t>désinfection</a:t>
            </a:r>
            <a:r>
              <a:rPr lang="it-IT" sz="2800" dirty="0"/>
              <a:t> de l’</a:t>
            </a:r>
            <a:r>
              <a:rPr sz="2800" dirty="0" err="1"/>
              <a:t>environnement</a:t>
            </a:r>
            <a:r>
              <a:rPr sz="2800" dirty="0"/>
              <a:t> </a:t>
            </a:r>
            <a:r>
              <a:rPr sz="2800" dirty="0" err="1"/>
              <a:t>sont</a:t>
            </a:r>
            <a:r>
              <a:rPr sz="2800" dirty="0"/>
              <a:t> </a:t>
            </a:r>
            <a:r>
              <a:rPr sz="2800" dirty="0" err="1"/>
              <a:t>essentiel</a:t>
            </a:r>
            <a:r>
              <a:rPr lang="it-IT" sz="2800" dirty="0"/>
              <a:t>s</a:t>
            </a:r>
            <a:r>
              <a:rPr sz="2800" dirty="0"/>
              <a:t> pour stopper la transmission de la </a:t>
            </a:r>
            <a:r>
              <a:rPr lang="it-IT" sz="2800" dirty="0"/>
              <a:t>MVE</a:t>
            </a:r>
            <a:r>
              <a:rPr sz="2800" dirty="0"/>
              <a:t>.</a:t>
            </a:r>
          </a:p>
          <a:p>
            <a:pPr marL="514350" lvl="0" indent="-514350">
              <a:buAutoNum type="arabicPeriod" startAt="2"/>
              <a:defRPr sz="1800"/>
            </a:pPr>
            <a:endParaRPr sz="2800" dirty="0"/>
          </a:p>
          <a:p>
            <a:pPr marL="700087" lvl="0" indent="-700087">
              <a:lnSpc>
                <a:spcPts val="2800"/>
              </a:lnSpc>
              <a:spcBef>
                <a:spcPts val="600"/>
              </a:spcBef>
              <a:buAutoNum type="arabicPeriod" startAt="2"/>
              <a:defRPr sz="1800"/>
            </a:pPr>
            <a:r>
              <a:rPr sz="2800" dirty="0"/>
              <a:t>Le personnel intervenant dans les activités de </a:t>
            </a:r>
            <a:r>
              <a:rPr lang="it-IT" sz="2800" dirty="0" err="1"/>
              <a:t>nettoyage</a:t>
            </a:r>
            <a:r>
              <a:rPr lang="it-IT" sz="2800" dirty="0"/>
              <a:t> et de </a:t>
            </a:r>
            <a:r>
              <a:rPr lang="it-IT" sz="2800" dirty="0" err="1"/>
              <a:t>désinfection</a:t>
            </a:r>
            <a:r>
              <a:rPr lang="it-IT" sz="2800" dirty="0"/>
              <a:t> de l’</a:t>
            </a:r>
            <a:r>
              <a:rPr sz="2800" dirty="0" err="1"/>
              <a:t>environnement</a:t>
            </a:r>
            <a:r>
              <a:rPr lang="it-IT" sz="2800" dirty="0"/>
              <a:t> </a:t>
            </a:r>
            <a:r>
              <a:rPr sz="2800" dirty="0" err="1"/>
              <a:t>doit</a:t>
            </a:r>
            <a:r>
              <a:rPr sz="2800" dirty="0"/>
              <a:t> utiliser les </a:t>
            </a:r>
            <a:r>
              <a:rPr lang="it-IT" sz="2800" dirty="0"/>
              <a:t>EPI </a:t>
            </a:r>
            <a:r>
              <a:rPr sz="2800" dirty="0" err="1"/>
              <a:t>adaptés</a:t>
            </a:r>
            <a:r>
              <a:rPr sz="2800" dirty="0"/>
              <a:t> et suivre les </a:t>
            </a:r>
            <a:r>
              <a:rPr sz="2800" dirty="0" err="1"/>
              <a:t>procédures</a:t>
            </a:r>
            <a:r>
              <a:rPr sz="2800" dirty="0"/>
              <a:t> </a:t>
            </a:r>
            <a:r>
              <a:rPr lang="it-IT" sz="2800" dirty="0" err="1"/>
              <a:t>opérationnelles</a:t>
            </a:r>
            <a:r>
              <a:rPr lang="it-IT" sz="2800" dirty="0"/>
              <a:t> </a:t>
            </a:r>
            <a:r>
              <a:rPr lang="it-IT" sz="2800"/>
              <a:t>standardisées</a:t>
            </a:r>
            <a:r>
              <a:rPr sz="2800"/>
              <a:t>. </a:t>
            </a:r>
            <a:endParaRPr sz="2800" dirty="0"/>
          </a:p>
          <a:p>
            <a:pPr marL="514350" lvl="0" indent="-514350">
              <a:buAutoNum type="arabicPeriod" startAt="3"/>
              <a:defRPr sz="1800"/>
            </a:pPr>
            <a:endParaRPr sz="2800" dirty="0"/>
          </a:p>
          <a:p>
            <a:pPr marL="700087" lvl="0" indent="-700087">
              <a:lnSpc>
                <a:spcPts val="2800"/>
              </a:lnSpc>
              <a:spcBef>
                <a:spcPts val="600"/>
              </a:spcBef>
              <a:buAutoNum type="arabicPeriod" startAt="3"/>
              <a:defRPr sz="1800"/>
            </a:pPr>
            <a:r>
              <a:rPr sz="2800" dirty="0"/>
              <a:t>La formation du personnel doit être dispensée et l'approvisionnement assuré de façon régulière et systématique.</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Title 1">
            <a:extLst>
              <a:ext uri="{FF2B5EF4-FFF2-40B4-BE49-F238E27FC236}">
                <a16:creationId xmlns:a16="http://schemas.microsoft.com/office/drawing/2014/main" id="{F5260726-2A4B-4BD0-B457-823C33C0A5E5}"/>
              </a:ext>
            </a:extLst>
          </p:cNvPr>
          <p:cNvSpPr>
            <a:spLocks noGrp="1"/>
          </p:cNvSpPr>
          <p:nvPr>
            <p:ph type="title"/>
          </p:nvPr>
        </p:nvSpPr>
        <p:spPr/>
        <p:txBody>
          <a:bodyPr/>
          <a:lstStyle/>
          <a:p>
            <a:r>
              <a:rPr lang="fr-FR" altLang="en-US" sz="3600" b="1">
                <a:solidFill>
                  <a:srgbClr val="002060"/>
                </a:solidFill>
              </a:rPr>
              <a:t>Clause de non-responsabilité</a:t>
            </a:r>
          </a:p>
        </p:txBody>
      </p:sp>
      <p:sp>
        <p:nvSpPr>
          <p:cNvPr id="101379" name="Content Placeholder 2">
            <a:extLst>
              <a:ext uri="{FF2B5EF4-FFF2-40B4-BE49-F238E27FC236}">
                <a16:creationId xmlns:a16="http://schemas.microsoft.com/office/drawing/2014/main" id="{92096D0F-4967-49F5-B8D5-BAAD3E8D27EE}"/>
              </a:ext>
            </a:extLst>
          </p:cNvPr>
          <p:cNvSpPr>
            <a:spLocks noGrp="1"/>
          </p:cNvSpPr>
          <p:nvPr>
            <p:ph idx="1"/>
          </p:nvPr>
        </p:nvSpPr>
        <p:spPr>
          <a:xfrm>
            <a:off x="457200" y="1484313"/>
            <a:ext cx="8229600" cy="4525962"/>
          </a:xfrm>
        </p:spPr>
        <p:txBody>
          <a:bodyPr/>
          <a:lstStyle/>
          <a:p>
            <a:pPr marL="0" indent="0">
              <a:buFont typeface="Arial" panose="020B0604020202020204" pitchFamily="34" charset="0"/>
              <a:buNone/>
            </a:pPr>
            <a:r>
              <a:rPr lang="en-US" altLang="en-US" sz="1500" b="1"/>
              <a:t>WHO Health Security Learning Platform - </a:t>
            </a:r>
            <a:r>
              <a:rPr lang="en-US" altLang="en-US" sz="1400" b="1"/>
              <a:t>Training Materials</a:t>
            </a:r>
            <a:endParaRPr lang="en-US" altLang="en-US" sz="1500" b="1"/>
          </a:p>
          <a:p>
            <a:pPr marL="0" indent="0">
              <a:buFont typeface="Arial" panose="020B0604020202020204" pitchFamily="34" charset="0"/>
              <a:buNone/>
            </a:pPr>
            <a:r>
              <a:rPr lang="fr-FR" altLang="en-US" sz="1500" b="1"/>
              <a:t>Plateforme d’Apprentissage de l'OMS sur la Sécurité Sanitaire - Matériel de formation</a:t>
            </a:r>
          </a:p>
          <a:p>
            <a:pPr marL="0" indent="0">
              <a:buFont typeface="Arial" panose="020B0604020202020204" pitchFamily="34" charset="0"/>
              <a:buNone/>
            </a:pPr>
            <a:endParaRPr lang="fr-FR" altLang="en-US" sz="1500"/>
          </a:p>
          <a:p>
            <a:pPr marL="0" indent="0">
              <a:buFont typeface="Arial" panose="020B0604020202020204" pitchFamily="34" charset="0"/>
              <a:buNone/>
            </a:pPr>
            <a:r>
              <a:rPr lang="fr-FR" altLang="en-US" sz="1500"/>
              <a:t>Ces matériels de formation de l'OMS sont © Organisation mondiale de la Santé (OMS) 2018. Tous droits réservés.</a:t>
            </a:r>
          </a:p>
          <a:p>
            <a:pPr marL="0" indent="0">
              <a:buFont typeface="Arial" panose="020B0604020202020204" pitchFamily="34" charset="0"/>
              <a:buNone/>
            </a:pPr>
            <a:endParaRPr lang="fr-FR" altLang="en-US" sz="1500"/>
          </a:p>
          <a:p>
            <a:pPr marL="0" indent="0">
              <a:buFont typeface="Arial" panose="020B0604020202020204" pitchFamily="34" charset="0"/>
              <a:buNone/>
            </a:pPr>
            <a:r>
              <a:rPr lang="fr-FR" altLang="en-US" sz="1500"/>
              <a:t>Votre utilisation de ces matériels est soumise aux conditions d’utilisation de la "Plate-forme d'Apprentissage de la Sécurité Sanitaire de l’OMS, Matériel de Formation", que vous avez acceptés lors du téléchargement et qui sont disponibles sur la Plateforme d'Apprentissage de la Sécurité Sanitaire: </a:t>
            </a:r>
            <a:r>
              <a:rPr lang="en-US" altLang="en-US" sz="1500" u="sng">
                <a:hlinkClick r:id="rId2"/>
              </a:rPr>
              <a:t>https://extranet.who.int/hslp</a:t>
            </a:r>
            <a:endParaRPr lang="en-US" altLang="en-US" sz="1500" u="sng"/>
          </a:p>
          <a:p>
            <a:pPr marL="0" indent="0">
              <a:buFont typeface="Arial" panose="020B0604020202020204" pitchFamily="34" charset="0"/>
              <a:buNone/>
            </a:pPr>
            <a:endParaRPr lang="fr-FR" altLang="en-US" sz="1500"/>
          </a:p>
          <a:p>
            <a:pPr marL="0" indent="0">
              <a:buFont typeface="Arial" panose="020B0604020202020204" pitchFamily="34" charset="0"/>
              <a:buNone/>
            </a:pPr>
            <a:r>
              <a:rPr lang="fr-FR" altLang="en-US" sz="1500"/>
              <a:t>Si vous adaptez, modifiez, traduisez ou révisez de toute autre manière le contenu de ces documents, vous n'impliquerez pas que l'OMS soit affiliée à de telles modifications et n'utiliserez pas le nom ou l'emblème de l'OMS dans ces documents modifiés.</a:t>
            </a:r>
          </a:p>
          <a:p>
            <a:pPr marL="0" indent="0">
              <a:buFont typeface="Arial" panose="020B0604020202020204" pitchFamily="34" charset="0"/>
              <a:buNone/>
            </a:pPr>
            <a:endParaRPr lang="fr-FR" altLang="en-US" sz="1500"/>
          </a:p>
          <a:p>
            <a:pPr marL="0" indent="0">
              <a:buFont typeface="Arial" panose="020B0604020202020204" pitchFamily="34" charset="0"/>
              <a:buNone/>
            </a:pPr>
            <a:r>
              <a:rPr lang="fr-FR" altLang="en-US" sz="1500"/>
              <a:t>En outre, nous vous invitons à informer l'OMS de toute modification de ces documents que vous utilisez publiquement, à des fins d'archivage et de développement continu, en envoyant un courrier électronique à l'adresse suivante: </a:t>
            </a:r>
            <a:r>
              <a:rPr lang="fr-FR" altLang="en-US" sz="1500">
                <a:hlinkClick r:id="rId3"/>
              </a:rPr>
              <a:t>ihrhrt@who.int</a:t>
            </a:r>
            <a:r>
              <a:rPr lang="fr-FR" altLang="en-US" sz="1500"/>
              <a:t> </a:t>
            </a:r>
            <a:endParaRPr lang="en-US" altLang="en-US" sz="1500"/>
          </a:p>
        </p:txBody>
      </p:sp>
    </p:spTree>
    <p:extLst>
      <p:ext uri="{BB962C8B-B14F-4D97-AF65-F5344CB8AC3E}">
        <p14:creationId xmlns:p14="http://schemas.microsoft.com/office/powerpoint/2010/main" val="494366438"/>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3"/>
          <p:cNvSpPr>
            <a:spLocks noGrp="1"/>
          </p:cNvSpPr>
          <p:nvPr>
            <p:ph type="title"/>
          </p:nvPr>
        </p:nvSpPr>
        <p:spPr>
          <a:xfrm>
            <a:off x="469076" y="2685329"/>
            <a:ext cx="8229600" cy="1143000"/>
          </a:xfrm>
        </p:spPr>
        <p:txBody>
          <a:bodyPr/>
          <a:lstStyle/>
          <a:p>
            <a:r>
              <a:rPr lang="en-ZW" altLang="en-US" sz="6000" b="1" i="1" dirty="0">
                <a:solidFill>
                  <a:srgbClr val="002060"/>
                </a:solidFill>
              </a:rPr>
              <a:t>Merci !</a:t>
            </a:r>
          </a:p>
        </p:txBody>
      </p:sp>
    </p:spTree>
    <p:extLst>
      <p:ext uri="{BB962C8B-B14F-4D97-AF65-F5344CB8AC3E}">
        <p14:creationId xmlns:p14="http://schemas.microsoft.com/office/powerpoint/2010/main" val="142044028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z="3600" b="1" dirty="0">
                <a:solidFill>
                  <a:srgbClr val="002060"/>
                </a:solidFill>
              </a:rPr>
              <a:t>Précautions PCI</a:t>
            </a:r>
            <a:endParaRPr lang="en-GB" sz="3600" b="1" dirty="0">
              <a:solidFill>
                <a:srgbClr val="002060"/>
              </a:solidFill>
            </a:endParaRPr>
          </a:p>
        </p:txBody>
      </p:sp>
      <p:sp>
        <p:nvSpPr>
          <p:cNvPr id="3" name="Content Placeholder 2"/>
          <p:cNvSpPr>
            <a:spLocks noGrp="1"/>
          </p:cNvSpPr>
          <p:nvPr>
            <p:ph idx="1"/>
          </p:nvPr>
        </p:nvSpPr>
        <p:spPr/>
        <p:txBody>
          <a:bodyPr/>
          <a:lstStyle/>
          <a:p>
            <a:pPr marL="0" indent="0">
              <a:buNone/>
            </a:pPr>
            <a:r>
              <a:rPr lang="fr-FR" dirty="0">
                <a:solidFill>
                  <a:srgbClr val="002060"/>
                </a:solidFill>
              </a:rPr>
              <a:t>Appliquez soigneusement les précautions PCI afin d’éviter tout contact non protégé avec le corps ou les fluides corporels lors du nettoyage ou la désinfection de l’environnement.</a:t>
            </a:r>
            <a:endParaRPr lang="en-GB" dirty="0">
              <a:solidFill>
                <a:srgbClr val="002060"/>
              </a:solidFill>
            </a:endParaRPr>
          </a:p>
        </p:txBody>
      </p:sp>
    </p:spTree>
    <p:extLst>
      <p:ext uri="{BB962C8B-B14F-4D97-AF65-F5344CB8AC3E}">
        <p14:creationId xmlns:p14="http://schemas.microsoft.com/office/powerpoint/2010/main" val="363507814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 name="Shape 96"/>
          <p:cNvSpPr>
            <a:spLocks noGrp="1"/>
          </p:cNvSpPr>
          <p:nvPr>
            <p:ph type="title"/>
          </p:nvPr>
        </p:nvSpPr>
        <p:spPr>
          <a:xfrm>
            <a:off x="457200" y="2857500"/>
            <a:ext cx="8229600" cy="1143000"/>
          </a:xfrm>
          <a:prstGeom prst="rect">
            <a:avLst/>
          </a:prstGeom>
        </p:spPr>
        <p:txBody>
          <a:bodyPr lIns="0" tIns="0" rIns="0" bIns="0">
            <a:normAutofit/>
          </a:bodyPr>
          <a:lstStyle/>
          <a:p>
            <a:pPr lvl="0" algn="ctr">
              <a:defRPr sz="1800" b="0" cap="none"/>
            </a:pPr>
            <a:r>
              <a:rPr lang="it-IT" sz="3600" b="1" cap="all" dirty="0">
                <a:solidFill>
                  <a:srgbClr val="002060"/>
                </a:solidFill>
              </a:rPr>
              <a:t>NETTOYAGE DE L’</a:t>
            </a:r>
            <a:r>
              <a:rPr sz="3600" b="1" cap="all" dirty="0">
                <a:solidFill>
                  <a:srgbClr val="002060"/>
                </a:solidFill>
              </a:rPr>
              <a:t>ENVIRONNEMENT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 name="Shape 108"/>
          <p:cNvSpPr>
            <a:spLocks noGrp="1"/>
          </p:cNvSpPr>
          <p:nvPr>
            <p:ph type="title"/>
          </p:nvPr>
        </p:nvSpPr>
        <p:spPr>
          <a:prstGeom prst="rect">
            <a:avLst/>
          </a:prstGeom>
        </p:spPr>
        <p:txBody>
          <a:bodyPr>
            <a:normAutofit/>
          </a:bodyPr>
          <a:lstStyle>
            <a:lvl1pPr defTabSz="905255">
              <a:defRPr sz="3500"/>
            </a:lvl1pPr>
          </a:lstStyle>
          <a:p>
            <a:pPr lvl="0">
              <a:defRPr sz="1800" b="0">
                <a:solidFill>
                  <a:srgbClr val="000000"/>
                </a:solidFill>
              </a:defRPr>
            </a:pPr>
            <a:r>
              <a:rPr sz="3300" b="1" dirty="0">
                <a:solidFill>
                  <a:srgbClr val="002060"/>
                </a:solidFill>
                <a:latin typeface="Arial" panose="020B0604020202020204" pitchFamily="34" charset="0"/>
                <a:cs typeface="Arial" panose="020B0604020202020204" pitchFamily="34" charset="0"/>
              </a:rPr>
              <a:t>Pourquoi le nettoyage et la désinfection sont-ils importants ?</a:t>
            </a:r>
          </a:p>
        </p:txBody>
      </p:sp>
      <p:sp>
        <p:nvSpPr>
          <p:cNvPr id="109" name="Shape 109"/>
          <p:cNvSpPr>
            <a:spLocks noGrp="1"/>
          </p:cNvSpPr>
          <p:nvPr>
            <p:ph type="body" idx="4294967295"/>
          </p:nvPr>
        </p:nvSpPr>
        <p:spPr>
          <a:xfrm>
            <a:off x="107504" y="1682080"/>
            <a:ext cx="9036496" cy="4267200"/>
          </a:xfrm>
          <a:prstGeom prst="rect">
            <a:avLst/>
          </a:prstGeom>
        </p:spPr>
        <p:txBody>
          <a:bodyPr/>
          <a:lstStyle/>
          <a:p>
            <a:pPr marL="592783" lvl="0" indent="-592783" defTabSz="859536">
              <a:lnSpc>
                <a:spcPts val="3000"/>
              </a:lnSpc>
              <a:buClr>
                <a:srgbClr val="002060"/>
              </a:buClr>
              <a:defRPr sz="1800">
                <a:solidFill>
                  <a:srgbClr val="000000"/>
                </a:solidFill>
              </a:defRPr>
            </a:pPr>
            <a:r>
              <a:rPr lang="it-IT" sz="3000" dirty="0" err="1">
                <a:solidFill>
                  <a:srgbClr val="002060"/>
                </a:solidFill>
                <a:latin typeface="Arial" panose="020B0604020202020204" pitchFamily="34" charset="0"/>
                <a:cs typeface="Arial" panose="020B0604020202020204" pitchFamily="34" charset="0"/>
              </a:rPr>
              <a:t>Des</a:t>
            </a:r>
            <a:r>
              <a:rPr lang="it-IT" sz="3000" dirty="0">
                <a:solidFill>
                  <a:srgbClr val="002060"/>
                </a:solidFill>
                <a:latin typeface="Arial" panose="020B0604020202020204" pitchFamily="34" charset="0"/>
                <a:cs typeface="Arial" panose="020B0604020202020204" pitchFamily="34" charset="0"/>
              </a:rPr>
              <a:t> micro-</a:t>
            </a:r>
            <a:r>
              <a:rPr lang="it-IT" sz="3000" dirty="0" err="1">
                <a:solidFill>
                  <a:srgbClr val="002060"/>
                </a:solidFill>
                <a:latin typeface="Arial" panose="020B0604020202020204" pitchFamily="34" charset="0"/>
                <a:cs typeface="Arial" panose="020B0604020202020204" pitchFamily="34" charset="0"/>
              </a:rPr>
              <a:t>organismes</a:t>
            </a:r>
            <a:r>
              <a:rPr lang="it-IT" sz="3000" dirty="0">
                <a:solidFill>
                  <a:srgbClr val="002060"/>
                </a:solidFill>
                <a:latin typeface="Arial" panose="020B0604020202020204" pitchFamily="34" charset="0"/>
                <a:cs typeface="Arial" panose="020B0604020202020204" pitchFamily="34" charset="0"/>
              </a:rPr>
              <a:t> </a:t>
            </a:r>
            <a:r>
              <a:rPr sz="3000" dirty="0">
                <a:solidFill>
                  <a:srgbClr val="002060"/>
                </a:solidFill>
                <a:latin typeface="Arial" panose="020B0604020202020204" pitchFamily="34" charset="0"/>
                <a:cs typeface="Arial" panose="020B0604020202020204" pitchFamily="34" charset="0"/>
              </a:rPr>
              <a:t>(</a:t>
            </a:r>
            <a:r>
              <a:rPr lang="it-IT" sz="3000" dirty="0">
                <a:solidFill>
                  <a:srgbClr val="002060"/>
                </a:solidFill>
                <a:latin typeface="Arial" panose="020B0604020202020204" pitchFamily="34" charset="0"/>
                <a:cs typeface="Arial" panose="020B0604020202020204" pitchFamily="34" charset="0"/>
              </a:rPr>
              <a:t>dont </a:t>
            </a:r>
            <a:r>
              <a:rPr sz="3000" dirty="0">
                <a:solidFill>
                  <a:srgbClr val="002060"/>
                </a:solidFill>
                <a:latin typeface="Arial" panose="020B0604020202020204" pitchFamily="34" charset="0"/>
                <a:cs typeface="Arial" panose="020B0604020202020204" pitchFamily="34" charset="0"/>
              </a:rPr>
              <a:t>Ebola) </a:t>
            </a:r>
            <a:r>
              <a:rPr lang="it-IT" sz="3000" dirty="0" err="1">
                <a:solidFill>
                  <a:srgbClr val="002060"/>
                </a:solidFill>
                <a:latin typeface="Arial" panose="020B0604020202020204" pitchFamily="34" charset="0"/>
                <a:cs typeface="Arial" panose="020B0604020202020204" pitchFamily="34" charset="0"/>
              </a:rPr>
              <a:t>peuvent</a:t>
            </a:r>
            <a:r>
              <a:rPr lang="it-IT" sz="3000" dirty="0">
                <a:solidFill>
                  <a:srgbClr val="002060"/>
                </a:solidFill>
                <a:latin typeface="Arial" panose="020B0604020202020204" pitchFamily="34" charset="0"/>
                <a:cs typeface="Arial" panose="020B0604020202020204" pitchFamily="34" charset="0"/>
              </a:rPr>
              <a:t> </a:t>
            </a:r>
            <a:r>
              <a:rPr lang="it-IT" sz="3000" dirty="0" err="1">
                <a:solidFill>
                  <a:srgbClr val="002060"/>
                </a:solidFill>
                <a:latin typeface="Arial" panose="020B0604020202020204" pitchFamily="34" charset="0"/>
                <a:cs typeface="Arial" panose="020B0604020202020204" pitchFamily="34" charset="0"/>
              </a:rPr>
              <a:t>survivre</a:t>
            </a:r>
            <a:r>
              <a:rPr lang="it-IT" sz="3000" dirty="0">
                <a:solidFill>
                  <a:srgbClr val="002060"/>
                </a:solidFill>
                <a:latin typeface="Arial" panose="020B0604020202020204" pitchFamily="34" charset="0"/>
                <a:cs typeface="Arial" panose="020B0604020202020204" pitchFamily="34" charset="0"/>
              </a:rPr>
              <a:t> </a:t>
            </a:r>
            <a:r>
              <a:rPr sz="3000" dirty="0">
                <a:solidFill>
                  <a:srgbClr val="002060"/>
                </a:solidFill>
                <a:latin typeface="Arial" panose="020B0604020202020204" pitchFamily="34" charset="0"/>
                <a:cs typeface="Arial" panose="020B0604020202020204" pitchFamily="34" charset="0"/>
              </a:rPr>
              <a:t>:</a:t>
            </a:r>
            <a:endParaRPr sz="2700" dirty="0">
              <a:solidFill>
                <a:srgbClr val="002060"/>
              </a:solidFill>
              <a:latin typeface="Arial" panose="020B0604020202020204" pitchFamily="34" charset="0"/>
              <a:cs typeface="Arial" panose="020B0604020202020204" pitchFamily="34" charset="0"/>
            </a:endParaRPr>
          </a:p>
          <a:p>
            <a:pPr marL="1002791" lvl="1" indent="-573023" defTabSz="859536">
              <a:lnSpc>
                <a:spcPts val="2500"/>
              </a:lnSpc>
              <a:buClr>
                <a:srgbClr val="002060"/>
              </a:buClr>
              <a:defRPr sz="1800">
                <a:solidFill>
                  <a:srgbClr val="000000"/>
                </a:solidFill>
              </a:defRPr>
            </a:pPr>
            <a:r>
              <a:rPr sz="3000" dirty="0">
                <a:solidFill>
                  <a:srgbClr val="002060"/>
                </a:solidFill>
                <a:latin typeface="Arial" panose="020B0604020202020204" pitchFamily="34" charset="0"/>
                <a:cs typeface="Arial" panose="020B0604020202020204" pitchFamily="34" charset="0"/>
              </a:rPr>
              <a:t>sur le matériel médical (par exemple des instruments) </a:t>
            </a:r>
            <a:endParaRPr sz="2300" dirty="0">
              <a:solidFill>
                <a:srgbClr val="002060"/>
              </a:solidFill>
              <a:latin typeface="Arial" panose="020B0604020202020204" pitchFamily="34" charset="0"/>
              <a:cs typeface="Arial" panose="020B0604020202020204" pitchFamily="34" charset="0"/>
            </a:endParaRPr>
          </a:p>
          <a:p>
            <a:pPr marL="1002791" lvl="1" indent="-573023" defTabSz="859536">
              <a:lnSpc>
                <a:spcPts val="2500"/>
              </a:lnSpc>
              <a:buClr>
                <a:srgbClr val="002060"/>
              </a:buClr>
              <a:defRPr sz="1800">
                <a:solidFill>
                  <a:srgbClr val="000000"/>
                </a:solidFill>
              </a:defRPr>
            </a:pPr>
            <a:r>
              <a:rPr sz="3000" dirty="0">
                <a:solidFill>
                  <a:srgbClr val="002060"/>
                </a:solidFill>
                <a:latin typeface="Arial" panose="020B0604020202020204" pitchFamily="34" charset="0"/>
                <a:cs typeface="Arial" panose="020B0604020202020204" pitchFamily="34" charset="0"/>
              </a:rPr>
              <a:t>sur les surfaces (telles que le sol et les tables)</a:t>
            </a:r>
            <a:endParaRPr sz="2300" dirty="0">
              <a:solidFill>
                <a:srgbClr val="002060"/>
              </a:solidFill>
              <a:latin typeface="Arial" panose="020B0604020202020204" pitchFamily="34" charset="0"/>
              <a:cs typeface="Arial" panose="020B0604020202020204" pitchFamily="34" charset="0"/>
            </a:endParaRPr>
          </a:p>
          <a:p>
            <a:pPr marL="1002791" lvl="1" indent="-573023" defTabSz="859536">
              <a:lnSpc>
                <a:spcPts val="2500"/>
              </a:lnSpc>
              <a:buClr>
                <a:srgbClr val="002060"/>
              </a:buClr>
              <a:defRPr sz="1800">
                <a:solidFill>
                  <a:srgbClr val="000000"/>
                </a:solidFill>
              </a:defRPr>
            </a:pPr>
            <a:r>
              <a:rPr sz="3000" dirty="0">
                <a:solidFill>
                  <a:srgbClr val="002060"/>
                </a:solidFill>
                <a:latin typeface="Arial" panose="020B0604020202020204" pitchFamily="34" charset="0"/>
                <a:cs typeface="Arial" panose="020B0604020202020204" pitchFamily="34" charset="0"/>
              </a:rPr>
              <a:t>sur les </a:t>
            </a:r>
            <a:r>
              <a:rPr sz="3000" dirty="0" err="1">
                <a:solidFill>
                  <a:srgbClr val="002060"/>
                </a:solidFill>
                <a:latin typeface="Arial" panose="020B0604020202020204" pitchFamily="34" charset="0"/>
                <a:cs typeface="Arial" panose="020B0604020202020204" pitchFamily="34" charset="0"/>
              </a:rPr>
              <a:t>vêtements</a:t>
            </a:r>
            <a:r>
              <a:rPr sz="3000" dirty="0">
                <a:solidFill>
                  <a:srgbClr val="002060"/>
                </a:solidFill>
                <a:latin typeface="Arial" panose="020B0604020202020204" pitchFamily="34" charset="0"/>
                <a:cs typeface="Arial" panose="020B0604020202020204" pitchFamily="34" charset="0"/>
              </a:rPr>
              <a:t> (</a:t>
            </a:r>
            <a:r>
              <a:rPr lang="it-IT" sz="3000" dirty="0">
                <a:solidFill>
                  <a:srgbClr val="002060"/>
                </a:solidFill>
                <a:latin typeface="Arial" panose="020B0604020202020204" pitchFamily="34" charset="0"/>
                <a:cs typeface="Arial" panose="020B0604020202020204" pitchFamily="34" charset="0"/>
              </a:rPr>
              <a:t>EPI</a:t>
            </a:r>
            <a:r>
              <a:rPr sz="3000" dirty="0">
                <a:solidFill>
                  <a:srgbClr val="002060"/>
                </a:solidFill>
                <a:latin typeface="Arial" panose="020B0604020202020204" pitchFamily="34" charset="0"/>
                <a:cs typeface="Arial" panose="020B0604020202020204" pitchFamily="34" charset="0"/>
              </a:rPr>
              <a:t> </a:t>
            </a:r>
            <a:r>
              <a:rPr sz="3000" dirty="0" err="1">
                <a:solidFill>
                  <a:srgbClr val="002060"/>
                </a:solidFill>
                <a:latin typeface="Arial" panose="020B0604020202020204" pitchFamily="34" charset="0"/>
                <a:cs typeface="Arial" panose="020B0604020202020204" pitchFamily="34" charset="0"/>
              </a:rPr>
              <a:t>inclus</a:t>
            </a:r>
            <a:r>
              <a:rPr sz="3000" dirty="0">
                <a:solidFill>
                  <a:srgbClr val="002060"/>
                </a:solidFill>
                <a:latin typeface="Arial" panose="020B0604020202020204" pitchFamily="34" charset="0"/>
                <a:cs typeface="Arial" panose="020B0604020202020204" pitchFamily="34" charset="0"/>
              </a:rPr>
              <a:t>)</a:t>
            </a:r>
            <a:endParaRPr sz="2300" dirty="0">
              <a:solidFill>
                <a:srgbClr val="002060"/>
              </a:solidFill>
              <a:latin typeface="Arial" panose="020B0604020202020204" pitchFamily="34" charset="0"/>
              <a:cs typeface="Arial" panose="020B0604020202020204" pitchFamily="34" charset="0"/>
            </a:endParaRPr>
          </a:p>
          <a:p>
            <a:pPr marL="1002791" lvl="1" indent="-573023" defTabSz="859536">
              <a:lnSpc>
                <a:spcPts val="2500"/>
              </a:lnSpc>
              <a:buClr>
                <a:srgbClr val="002060"/>
              </a:buClr>
              <a:defRPr sz="1800">
                <a:solidFill>
                  <a:srgbClr val="000000"/>
                </a:solidFill>
              </a:defRPr>
            </a:pPr>
            <a:r>
              <a:rPr sz="3000" dirty="0">
                <a:solidFill>
                  <a:srgbClr val="002060"/>
                </a:solidFill>
                <a:latin typeface="Arial" panose="020B0604020202020204" pitchFamily="34" charset="0"/>
                <a:cs typeface="Arial" panose="020B0604020202020204" pitchFamily="34" charset="0"/>
              </a:rPr>
              <a:t>dans les fluides corporels (tels que le sang et le vomi) </a:t>
            </a:r>
            <a:endParaRPr sz="2300" dirty="0">
              <a:solidFill>
                <a:srgbClr val="002060"/>
              </a:solidFill>
              <a:latin typeface="Arial" panose="020B0604020202020204" pitchFamily="34" charset="0"/>
              <a:cs typeface="Arial" panose="020B0604020202020204" pitchFamily="34" charset="0"/>
            </a:endParaRPr>
          </a:p>
          <a:p>
            <a:pPr marL="698373" lvl="1" indent="-268604" defTabSz="859536">
              <a:lnSpc>
                <a:spcPts val="2400"/>
              </a:lnSpc>
              <a:spcBef>
                <a:spcPts val="500"/>
              </a:spcBef>
              <a:buClr>
                <a:srgbClr val="002060"/>
              </a:buClr>
              <a:defRPr sz="1800">
                <a:solidFill>
                  <a:srgbClr val="000000"/>
                </a:solidFill>
              </a:defRPr>
            </a:pPr>
            <a:endParaRPr sz="1700" dirty="0">
              <a:solidFill>
                <a:srgbClr val="002060"/>
              </a:solidFill>
              <a:latin typeface="Arial" panose="020B0604020202020204" pitchFamily="34" charset="0"/>
              <a:cs typeface="Arial" panose="020B0604020202020204" pitchFamily="34" charset="0"/>
            </a:endParaRPr>
          </a:p>
          <a:p>
            <a:pPr marL="592783" lvl="0" indent="-592783" defTabSz="859536">
              <a:lnSpc>
                <a:spcPts val="3100"/>
              </a:lnSpc>
              <a:buClr>
                <a:srgbClr val="002060"/>
              </a:buClr>
              <a:defRPr sz="1800">
                <a:solidFill>
                  <a:srgbClr val="000000"/>
                </a:solidFill>
              </a:defRPr>
            </a:pPr>
            <a:r>
              <a:rPr sz="3000" dirty="0">
                <a:solidFill>
                  <a:srgbClr val="002060"/>
                </a:solidFill>
                <a:latin typeface="Arial" panose="020B0604020202020204" pitchFamily="34" charset="0"/>
                <a:cs typeface="Arial" panose="020B0604020202020204" pitchFamily="34" charset="0"/>
              </a:rPr>
              <a:t>Le nettoyage et la désinfection éliminent les micro-</a:t>
            </a:r>
            <a:r>
              <a:rPr sz="3000" dirty="0" err="1">
                <a:solidFill>
                  <a:srgbClr val="002060"/>
                </a:solidFill>
                <a:latin typeface="Arial" panose="020B0604020202020204" pitchFamily="34" charset="0"/>
                <a:cs typeface="Arial" panose="020B0604020202020204" pitchFamily="34" charset="0"/>
              </a:rPr>
              <a:t>organismes</a:t>
            </a:r>
            <a:r>
              <a:rPr lang="fr-FR" sz="3000" dirty="0">
                <a:solidFill>
                  <a:srgbClr val="002060"/>
                </a:solidFill>
                <a:latin typeface="Arial" panose="020B0604020202020204" pitchFamily="34" charset="0"/>
                <a:cs typeface="Arial" panose="020B0604020202020204" pitchFamily="34" charset="0"/>
              </a:rPr>
              <a:t>.</a:t>
            </a:r>
            <a:endParaRPr sz="3000" dirty="0">
              <a:solidFill>
                <a:srgbClr val="002060"/>
              </a:solidFill>
              <a:latin typeface="Arial" panose="020B0604020202020204" pitchFamily="34" charset="0"/>
              <a:cs typeface="Arial" panose="020B0604020202020204" pitchFamily="34" charset="0"/>
            </a:endParaRPr>
          </a:p>
        </p:txBody>
      </p:sp>
    </p:spTree>
  </p:cSld>
  <p:clrMapOvr>
    <a:masterClrMapping/>
  </p:clrMapOvr>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entr" presetSubtype="0" fill="hold" grpId="1" nodeType="clickEffect">
                                  <p:stCondLst>
                                    <p:cond delay="0"/>
                                  </p:stCondLst>
                                  <p:iterate>
                                    <p:tmAbs val="0"/>
                                  </p:iterate>
                                  <p:childTnLst>
                                    <p:set>
                                      <p:cBhvr>
                                        <p:cTn id="6" fill="hold"/>
                                        <p:tgtEl>
                                          <p:spTgt spid="109">
                                            <p:txEl>
                                              <p:pRg st="0" end="0"/>
                                            </p:txEl>
                                          </p:spTgt>
                                        </p:tgtEl>
                                        <p:attrNameLst>
                                          <p:attrName>style.visibility</p:attrName>
                                        </p:attrNameLst>
                                      </p:cBhvr>
                                      <p:to>
                                        <p:strVal val="visible"/>
                                      </p:to>
                                    </p:set>
                                  </p:childTnLst>
                                </p:cTn>
                              </p:par>
                            </p:childTnLst>
                          </p:cTn>
                        </p:par>
                        <p:par>
                          <p:cTn id="7" fill="hold">
                            <p:stCondLst>
                              <p:cond delay="0"/>
                            </p:stCondLst>
                            <p:childTnLst>
                              <p:par>
                                <p:cTn id="8" presetID="1" presetClass="entr" presetSubtype="0" fill="hold" grpId="1" nodeType="afterEffect">
                                  <p:stCondLst>
                                    <p:cond delay="0"/>
                                  </p:stCondLst>
                                  <p:iterate>
                                    <p:tmAbs val="0"/>
                                  </p:iterate>
                                  <p:childTnLst>
                                    <p:set>
                                      <p:cBhvr>
                                        <p:cTn id="9" fill="hold"/>
                                        <p:tgtEl>
                                          <p:spTgt spid="109">
                                            <p:txEl>
                                              <p:pRg st="1" end="1"/>
                                            </p:txEl>
                                          </p:spTgt>
                                        </p:tgtEl>
                                        <p:attrNameLst>
                                          <p:attrName>style.visibility</p:attrName>
                                        </p:attrNameLst>
                                      </p:cBhvr>
                                      <p:to>
                                        <p:strVal val="visible"/>
                                      </p:to>
                                    </p:set>
                                  </p:childTnLst>
                                </p:cTn>
                              </p:par>
                            </p:childTnLst>
                          </p:cTn>
                        </p:par>
                        <p:par>
                          <p:cTn id="10" fill="hold">
                            <p:stCondLst>
                              <p:cond delay="0"/>
                            </p:stCondLst>
                            <p:childTnLst>
                              <p:par>
                                <p:cTn id="11" presetID="1" presetClass="entr" presetSubtype="0" fill="hold" grpId="1" nodeType="afterEffect">
                                  <p:stCondLst>
                                    <p:cond delay="0"/>
                                  </p:stCondLst>
                                  <p:iterate>
                                    <p:tmAbs val="0"/>
                                  </p:iterate>
                                  <p:childTnLst>
                                    <p:set>
                                      <p:cBhvr>
                                        <p:cTn id="12" fill="hold"/>
                                        <p:tgtEl>
                                          <p:spTgt spid="109">
                                            <p:txEl>
                                              <p:pRg st="2" end="2"/>
                                            </p:txEl>
                                          </p:spTgt>
                                        </p:tgtEl>
                                        <p:attrNameLst>
                                          <p:attrName>style.visibility</p:attrName>
                                        </p:attrNameLst>
                                      </p:cBhvr>
                                      <p:to>
                                        <p:strVal val="visible"/>
                                      </p:to>
                                    </p:set>
                                  </p:childTnLst>
                                </p:cTn>
                              </p:par>
                            </p:childTnLst>
                          </p:cTn>
                        </p:par>
                        <p:par>
                          <p:cTn id="13" fill="hold">
                            <p:stCondLst>
                              <p:cond delay="0"/>
                            </p:stCondLst>
                            <p:childTnLst>
                              <p:par>
                                <p:cTn id="14" presetID="1" presetClass="entr" presetSubtype="0" fill="hold" grpId="1" nodeType="afterEffect">
                                  <p:stCondLst>
                                    <p:cond delay="0"/>
                                  </p:stCondLst>
                                  <p:iterate>
                                    <p:tmAbs val="0"/>
                                  </p:iterate>
                                  <p:childTnLst>
                                    <p:set>
                                      <p:cBhvr>
                                        <p:cTn id="15" fill="hold"/>
                                        <p:tgtEl>
                                          <p:spTgt spid="109">
                                            <p:txEl>
                                              <p:pRg st="3" end="3"/>
                                            </p:txEl>
                                          </p:spTgt>
                                        </p:tgtEl>
                                        <p:attrNameLst>
                                          <p:attrName>style.visibility</p:attrName>
                                        </p:attrNameLst>
                                      </p:cBhvr>
                                      <p:to>
                                        <p:strVal val="visible"/>
                                      </p:to>
                                    </p:set>
                                  </p:childTnLst>
                                </p:cTn>
                              </p:par>
                            </p:childTnLst>
                          </p:cTn>
                        </p:par>
                        <p:par>
                          <p:cTn id="16" fill="hold">
                            <p:stCondLst>
                              <p:cond delay="0"/>
                            </p:stCondLst>
                            <p:childTnLst>
                              <p:par>
                                <p:cTn id="17" presetID="1" presetClass="entr" presetSubtype="0" fill="hold" grpId="1" nodeType="afterEffect">
                                  <p:stCondLst>
                                    <p:cond delay="0"/>
                                  </p:stCondLst>
                                  <p:iterate>
                                    <p:tmAbs val="0"/>
                                  </p:iterate>
                                  <p:childTnLst>
                                    <p:set>
                                      <p:cBhvr>
                                        <p:cTn id="18" fill="hold"/>
                                        <p:tgtEl>
                                          <p:spTgt spid="109">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1" nodeType="clickEffect">
                                  <p:stCondLst>
                                    <p:cond delay="0"/>
                                  </p:stCondLst>
                                  <p:iterate>
                                    <p:tmAbs val="0"/>
                                  </p:iterate>
                                  <p:childTnLst>
                                    <p:set>
                                      <p:cBhvr>
                                        <p:cTn id="22" fill="hold"/>
                                        <p:tgtEl>
                                          <p:spTgt spid="109">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9" grpId="1" build="p" bldLvl="5" animBg="1" advAuto="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 name="Shape 116"/>
          <p:cNvSpPr>
            <a:spLocks noGrp="1"/>
          </p:cNvSpPr>
          <p:nvPr>
            <p:ph type="body" idx="4294967295"/>
          </p:nvPr>
        </p:nvSpPr>
        <p:spPr>
          <a:xfrm>
            <a:off x="990600" y="1484784"/>
            <a:ext cx="7086600" cy="1295400"/>
          </a:xfrm>
          <a:prstGeom prst="rect">
            <a:avLst/>
          </a:prstGeom>
        </p:spPr>
        <p:txBody>
          <a:bodyPr/>
          <a:lstStyle/>
          <a:p>
            <a:pPr marL="0" lvl="0" indent="0" defTabSz="877822">
              <a:spcBef>
                <a:spcPts val="500"/>
              </a:spcBef>
              <a:buSzTx/>
              <a:buNone/>
              <a:defRPr sz="1800">
                <a:solidFill>
                  <a:srgbClr val="000000"/>
                </a:solidFill>
              </a:defRPr>
            </a:pPr>
            <a:r>
              <a:rPr sz="3000" dirty="0">
                <a:solidFill>
                  <a:srgbClr val="002060"/>
                </a:solidFill>
                <a:latin typeface="Arial" panose="020B0604020202020204" pitchFamily="34" charset="0"/>
                <a:cs typeface="Arial" panose="020B0604020202020204" pitchFamily="34" charset="0"/>
              </a:rPr>
              <a:t>La décontamination permet à un objet </a:t>
            </a:r>
          </a:p>
          <a:p>
            <a:pPr marL="0" lvl="0" indent="0" defTabSz="877822">
              <a:spcBef>
                <a:spcPts val="500"/>
              </a:spcBef>
              <a:buSzTx/>
              <a:buNone/>
              <a:defRPr sz="1800">
                <a:solidFill>
                  <a:srgbClr val="000000"/>
                </a:solidFill>
              </a:defRPr>
            </a:pPr>
            <a:r>
              <a:rPr sz="3000" dirty="0">
                <a:solidFill>
                  <a:srgbClr val="002060"/>
                </a:solidFill>
                <a:latin typeface="Arial" panose="020B0604020202020204" pitchFamily="34" charset="0"/>
                <a:cs typeface="Arial" panose="020B0604020202020204" pitchFamily="34" charset="0"/>
              </a:rPr>
              <a:t>d'être manipulé et réutilisé en toute sécurité</a:t>
            </a:r>
          </a:p>
        </p:txBody>
      </p:sp>
      <p:sp>
        <p:nvSpPr>
          <p:cNvPr id="117" name="Shape 117"/>
          <p:cNvSpPr>
            <a:spLocks noGrp="1"/>
          </p:cNvSpPr>
          <p:nvPr>
            <p:ph type="title" idx="4294967295"/>
          </p:nvPr>
        </p:nvSpPr>
        <p:spPr>
          <a:xfrm>
            <a:off x="518864" y="116632"/>
            <a:ext cx="8229600" cy="1143000"/>
          </a:xfrm>
          <a:prstGeom prst="rect">
            <a:avLst/>
          </a:prstGeom>
        </p:spPr>
        <p:txBody>
          <a:bodyPr/>
          <a:lstStyle/>
          <a:p>
            <a:pPr lvl="0">
              <a:defRPr sz="1800" b="0">
                <a:solidFill>
                  <a:srgbClr val="000000"/>
                </a:solidFill>
              </a:defRPr>
            </a:pPr>
            <a:r>
              <a:rPr sz="3600" b="1" dirty="0">
                <a:solidFill>
                  <a:srgbClr val="002060"/>
                </a:solidFill>
                <a:latin typeface="Arial" panose="020B0604020202020204" pitchFamily="34" charset="0"/>
                <a:cs typeface="Arial" panose="020B0604020202020204" pitchFamily="34" charset="0"/>
              </a:rPr>
              <a:t>Qu'est-ce que la décontamination ?</a:t>
            </a:r>
          </a:p>
        </p:txBody>
      </p:sp>
      <p:sp>
        <p:nvSpPr>
          <p:cNvPr id="123" name="Shape 123"/>
          <p:cNvSpPr/>
          <p:nvPr/>
        </p:nvSpPr>
        <p:spPr>
          <a:xfrm>
            <a:off x="990600" y="3200400"/>
            <a:ext cx="7086600" cy="1477328"/>
          </a:xfrm>
          <a:prstGeom prst="rect">
            <a:avLst/>
          </a:prstGeom>
          <a:ln w="12700">
            <a:miter lim="400000"/>
          </a:ln>
          <a:extLst>
            <a:ext uri="{C572A759-6A51-4108-AA02-DFA0A04FC94B}">
              <ma14:wrappingTextBoxFlag xmlns:ma14="http://schemas.microsoft.com/office/mac/drawingml/2011/main" xmlns="" val="1"/>
            </a:ext>
          </a:extLst>
        </p:spPr>
        <p:txBody>
          <a:bodyPr lIns="0" tIns="0" rIns="0" bIns="0">
            <a:spAutoFit/>
          </a:bodyPr>
          <a:lstStyle/>
          <a:p>
            <a:pPr lvl="0">
              <a:spcBef>
                <a:spcPts val="600"/>
              </a:spcBef>
              <a:defRPr sz="1800"/>
            </a:pPr>
            <a:r>
              <a:rPr sz="3200" i="1" dirty="0">
                <a:solidFill>
                  <a:srgbClr val="002060"/>
                </a:solidFill>
                <a:latin typeface="Arial" panose="020B0604020202020204" pitchFamily="34" charset="0"/>
                <a:ea typeface="Calibri"/>
                <a:cs typeface="Arial" panose="020B0604020202020204" pitchFamily="34" charset="0"/>
                <a:sym typeface="Calibri"/>
              </a:rPr>
              <a:t>Le nettoyage, la désinfection et la stérilisation</a:t>
            </a:r>
            <a:r>
              <a:rPr sz="3200" dirty="0">
                <a:solidFill>
                  <a:srgbClr val="002060"/>
                </a:solidFill>
                <a:latin typeface="Arial" panose="020B0604020202020204" pitchFamily="34" charset="0"/>
                <a:ea typeface="Calibri"/>
                <a:cs typeface="Arial" panose="020B0604020202020204" pitchFamily="34" charset="0"/>
                <a:sym typeface="Calibri"/>
              </a:rPr>
              <a:t> </a:t>
            </a:r>
            <a:r>
              <a:rPr sz="3200" dirty="0" err="1">
                <a:solidFill>
                  <a:srgbClr val="002060"/>
                </a:solidFill>
                <a:latin typeface="Arial" panose="020B0604020202020204" pitchFamily="34" charset="0"/>
                <a:ea typeface="Calibri"/>
                <a:cs typeface="Arial" panose="020B0604020202020204" pitchFamily="34" charset="0"/>
                <a:sym typeface="Calibri"/>
              </a:rPr>
              <a:t>sont</a:t>
            </a:r>
            <a:r>
              <a:rPr sz="3200" dirty="0">
                <a:solidFill>
                  <a:srgbClr val="002060"/>
                </a:solidFill>
                <a:latin typeface="Arial" panose="020B0604020202020204" pitchFamily="34" charset="0"/>
                <a:ea typeface="Calibri"/>
                <a:cs typeface="Arial" panose="020B0604020202020204" pitchFamily="34" charset="0"/>
                <a:sym typeface="Calibri"/>
              </a:rPr>
              <a:t> </a:t>
            </a:r>
            <a:r>
              <a:rPr lang="it-IT" sz="3200" dirty="0">
                <a:solidFill>
                  <a:srgbClr val="002060"/>
                </a:solidFill>
                <a:latin typeface="Arial" panose="020B0604020202020204" pitchFamily="34" charset="0"/>
                <a:ea typeface="Calibri"/>
                <a:cs typeface="Arial" panose="020B0604020202020204" pitchFamily="34" charset="0"/>
                <a:sym typeface="Calibri"/>
              </a:rPr>
              <a:t>TOUS </a:t>
            </a:r>
            <a:r>
              <a:rPr sz="3200" dirty="0">
                <a:solidFill>
                  <a:srgbClr val="002060"/>
                </a:solidFill>
                <a:latin typeface="Arial" panose="020B0604020202020204" pitchFamily="34" charset="0"/>
                <a:ea typeface="Calibri"/>
                <a:cs typeface="Arial" panose="020B0604020202020204" pitchFamily="34" charset="0"/>
                <a:sym typeface="Calibri"/>
              </a:rPr>
              <a:t>des exemples de </a:t>
            </a:r>
            <a:r>
              <a:rPr sz="3200" dirty="0" err="1">
                <a:solidFill>
                  <a:srgbClr val="002060"/>
                </a:solidFill>
                <a:latin typeface="Arial" panose="020B0604020202020204" pitchFamily="34" charset="0"/>
                <a:ea typeface="Calibri"/>
                <a:cs typeface="Arial" panose="020B0604020202020204" pitchFamily="34" charset="0"/>
                <a:sym typeface="Calibri"/>
              </a:rPr>
              <a:t>décontamination</a:t>
            </a:r>
            <a:r>
              <a:rPr lang="fr-FR" sz="3200" dirty="0">
                <a:solidFill>
                  <a:srgbClr val="002060"/>
                </a:solidFill>
                <a:latin typeface="Arial" panose="020B0604020202020204" pitchFamily="34" charset="0"/>
                <a:ea typeface="Calibri"/>
                <a:cs typeface="Arial" panose="020B0604020202020204" pitchFamily="34" charset="0"/>
                <a:sym typeface="Calibri"/>
              </a:rPr>
              <a:t>.</a:t>
            </a:r>
            <a:endParaRPr sz="3200" dirty="0">
              <a:solidFill>
                <a:srgbClr val="002060"/>
              </a:solidFill>
              <a:latin typeface="Arial" panose="020B0604020202020204" pitchFamily="34" charset="0"/>
              <a:ea typeface="Calibri"/>
              <a:cs typeface="Arial" panose="020B0604020202020204" pitchFamily="34" charset="0"/>
              <a:sym typeface="Calibri"/>
            </a:endParaRPr>
          </a:p>
        </p:txBody>
      </p:sp>
    </p:spTree>
  </p:cSld>
  <p:clrMapOvr>
    <a:masterClrMapping/>
  </p:clrMapOvr>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entr" presetSubtype="0" fill="hold" grpId="1" nodeType="clickEffect">
                                  <p:stCondLst>
                                    <p:cond delay="0"/>
                                  </p:stCondLst>
                                  <p:iterate>
                                    <p:tmAbs val="0"/>
                                  </p:iterate>
                                  <p:childTnLst>
                                    <p:set>
                                      <p:cBhvr>
                                        <p:cTn id="6" fill="hold"/>
                                        <p:tgtEl>
                                          <p:spTgt spid="116">
                                            <p:bg/>
                                          </p:spTgt>
                                        </p:tgtEl>
                                        <p:attrNameLst>
                                          <p:attrName>style.visibility</p:attrName>
                                        </p:attrNameLst>
                                      </p:cBhvr>
                                      <p:to>
                                        <p:strVal val="visible"/>
                                      </p:to>
                                    </p:set>
                                  </p:childTnLst>
                                </p:cTn>
                              </p:par>
                              <p:par>
                                <p:cTn id="7" presetID="1" presetClass="entr" presetSubtype="0" fill="hold" grpId="1">
                                  <p:stCondLst>
                                    <p:cond delay="0"/>
                                  </p:stCondLst>
                                  <p:iterate>
                                    <p:tmAbs val="0"/>
                                  </p:iterate>
                                  <p:childTnLst>
                                    <p:set>
                                      <p:cBhvr>
                                        <p:cTn id="8" fill="hold"/>
                                        <p:tgtEl>
                                          <p:spTgt spid="116">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1" nodeType="clickEffect">
                                  <p:stCondLst>
                                    <p:cond delay="0"/>
                                  </p:stCondLst>
                                  <p:iterate>
                                    <p:tmAbs val="0"/>
                                  </p:iterate>
                                  <p:childTnLst>
                                    <p:set>
                                      <p:cBhvr>
                                        <p:cTn id="12" fill="hold"/>
                                        <p:tgtEl>
                                          <p:spTgt spid="116">
                                            <p:txEl>
                                              <p:pRg st="1" end="1"/>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2" nodeType="clickEffect">
                                  <p:stCondLst>
                                    <p:cond delay="0"/>
                                  </p:stCondLst>
                                  <p:iterate>
                                    <p:tmAbs val="0"/>
                                  </p:iterate>
                                  <p:childTnLst>
                                    <p:set>
                                      <p:cBhvr>
                                        <p:cTn id="16" fill="hold"/>
                                        <p:tgtEl>
                                          <p:spTgt spid="12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6" grpId="1" build="p" bldLvl="5" animBg="1" advAuto="0"/>
      <p:bldP spid="123" grpId="2" animBg="1" advAuto="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 name="Shape 125"/>
          <p:cNvSpPr>
            <a:spLocks noGrp="1"/>
          </p:cNvSpPr>
          <p:nvPr>
            <p:ph type="body" idx="4294967295"/>
          </p:nvPr>
        </p:nvSpPr>
        <p:spPr>
          <a:xfrm>
            <a:off x="323528" y="1731640"/>
            <a:ext cx="8763000" cy="1295400"/>
          </a:xfrm>
          <a:prstGeom prst="rect">
            <a:avLst/>
          </a:prstGeom>
        </p:spPr>
        <p:txBody>
          <a:bodyPr/>
          <a:lstStyle/>
          <a:p>
            <a:pPr marL="0" lvl="0" indent="0" defTabSz="813816">
              <a:spcBef>
                <a:spcPts val="500"/>
              </a:spcBef>
              <a:buSzTx/>
              <a:buNone/>
              <a:defRPr sz="1800">
                <a:solidFill>
                  <a:srgbClr val="000000"/>
                </a:solidFill>
              </a:defRPr>
            </a:pPr>
            <a:r>
              <a:rPr sz="2800" dirty="0">
                <a:solidFill>
                  <a:srgbClr val="FF0000"/>
                </a:solidFill>
                <a:latin typeface="Arial" panose="020B0604020202020204" pitchFamily="34" charset="0"/>
                <a:cs typeface="Arial" panose="020B0604020202020204" pitchFamily="34" charset="0"/>
              </a:rPr>
              <a:t>Le </a:t>
            </a:r>
            <a:r>
              <a:rPr sz="2800" dirty="0" err="1">
                <a:solidFill>
                  <a:srgbClr val="FF0000"/>
                </a:solidFill>
                <a:latin typeface="Arial" panose="020B0604020202020204" pitchFamily="34" charset="0"/>
                <a:cs typeface="Arial" panose="020B0604020202020204" pitchFamily="34" charset="0"/>
              </a:rPr>
              <a:t>nettoyage</a:t>
            </a:r>
            <a:r>
              <a:rPr lang="en-US" sz="2800" dirty="0">
                <a:solidFill>
                  <a:srgbClr val="FFFFFF"/>
                </a:solidFill>
                <a:latin typeface="Arial" panose="020B0604020202020204" pitchFamily="34" charset="0"/>
                <a:cs typeface="Arial" panose="020B0604020202020204" pitchFamily="34" charset="0"/>
              </a:rPr>
              <a:t> </a:t>
            </a:r>
            <a:r>
              <a:rPr sz="2800" dirty="0" err="1">
                <a:solidFill>
                  <a:srgbClr val="002060"/>
                </a:solidFill>
                <a:latin typeface="Arial" panose="020B0604020202020204" pitchFamily="34" charset="0"/>
                <a:cs typeface="Arial" panose="020B0604020202020204" pitchFamily="34" charset="0"/>
              </a:rPr>
              <a:t>désigne</a:t>
            </a:r>
            <a:r>
              <a:rPr sz="2800" dirty="0">
                <a:solidFill>
                  <a:srgbClr val="002060"/>
                </a:solidFill>
                <a:latin typeface="Arial" panose="020B0604020202020204" pitchFamily="34" charset="0"/>
                <a:cs typeface="Arial" panose="020B0604020202020204" pitchFamily="34" charset="0"/>
              </a:rPr>
              <a:t> l'élimination de salissures, de débris et de matière organique visant à rendre l'objet acceptable d'un point de </a:t>
            </a:r>
            <a:r>
              <a:rPr sz="2800" dirty="0" err="1">
                <a:solidFill>
                  <a:srgbClr val="002060"/>
                </a:solidFill>
                <a:latin typeface="Arial" panose="020B0604020202020204" pitchFamily="34" charset="0"/>
                <a:cs typeface="Arial" panose="020B0604020202020204" pitchFamily="34" charset="0"/>
              </a:rPr>
              <a:t>vue</a:t>
            </a:r>
            <a:r>
              <a:rPr sz="2800" dirty="0">
                <a:solidFill>
                  <a:srgbClr val="002060"/>
                </a:solidFill>
                <a:latin typeface="Arial" panose="020B0604020202020204" pitchFamily="34" charset="0"/>
                <a:cs typeface="Arial" panose="020B0604020202020204" pitchFamily="34" charset="0"/>
              </a:rPr>
              <a:t> </a:t>
            </a:r>
            <a:r>
              <a:rPr sz="2800" dirty="0" err="1">
                <a:solidFill>
                  <a:srgbClr val="002060"/>
                </a:solidFill>
                <a:latin typeface="Arial" panose="020B0604020202020204" pitchFamily="34" charset="0"/>
                <a:cs typeface="Arial" panose="020B0604020202020204" pitchFamily="34" charset="0"/>
              </a:rPr>
              <a:t>esthétique</a:t>
            </a:r>
            <a:r>
              <a:rPr lang="fr-FR" sz="2800" dirty="0">
                <a:solidFill>
                  <a:srgbClr val="002060"/>
                </a:solidFill>
              </a:rPr>
              <a:t>.</a:t>
            </a:r>
            <a:endParaRPr sz="2800" dirty="0">
              <a:solidFill>
                <a:srgbClr val="002060"/>
              </a:solidFill>
              <a:latin typeface="Arial" panose="020B0604020202020204" pitchFamily="34" charset="0"/>
              <a:cs typeface="Arial" panose="020B0604020202020204" pitchFamily="34" charset="0"/>
            </a:endParaRPr>
          </a:p>
        </p:txBody>
      </p:sp>
      <p:sp>
        <p:nvSpPr>
          <p:cNvPr id="126" name="Shape 126"/>
          <p:cNvSpPr>
            <a:spLocks noGrp="1"/>
          </p:cNvSpPr>
          <p:nvPr>
            <p:ph type="title" idx="4294967295"/>
          </p:nvPr>
        </p:nvSpPr>
        <p:spPr>
          <a:xfrm>
            <a:off x="0" y="116632"/>
            <a:ext cx="9144000" cy="1143000"/>
          </a:xfrm>
          <a:prstGeom prst="rect">
            <a:avLst/>
          </a:prstGeom>
        </p:spPr>
        <p:txBody>
          <a:bodyPr>
            <a:normAutofit/>
          </a:bodyPr>
          <a:lstStyle>
            <a:lvl1pPr defTabSz="905255">
              <a:defRPr sz="3500"/>
            </a:lvl1pPr>
          </a:lstStyle>
          <a:p>
            <a:pPr lvl="0">
              <a:defRPr sz="1800" b="0">
                <a:solidFill>
                  <a:srgbClr val="000000"/>
                </a:solidFill>
              </a:defRPr>
            </a:pPr>
            <a:r>
              <a:rPr sz="3300" b="1" dirty="0">
                <a:solidFill>
                  <a:srgbClr val="002060"/>
                </a:solidFill>
                <a:latin typeface="Arial" panose="020B0604020202020204" pitchFamily="34" charset="0"/>
                <a:cs typeface="Arial" panose="020B0604020202020204" pitchFamily="34" charset="0"/>
              </a:rPr>
              <a:t>Quels sont les 3 niveaux de décontamination ?</a:t>
            </a:r>
          </a:p>
        </p:txBody>
      </p:sp>
      <p:sp>
        <p:nvSpPr>
          <p:cNvPr id="132" name="Shape 132"/>
          <p:cNvSpPr/>
          <p:nvPr/>
        </p:nvSpPr>
        <p:spPr>
          <a:xfrm>
            <a:off x="381000" y="3431322"/>
            <a:ext cx="8763000" cy="861774"/>
          </a:xfrm>
          <a:prstGeom prst="rect">
            <a:avLst/>
          </a:prstGeom>
          <a:ln w="12700">
            <a:miter lim="400000"/>
          </a:ln>
          <a:extLst>
            <a:ext uri="{C572A759-6A51-4108-AA02-DFA0A04FC94B}">
              <ma14:wrappingTextBoxFlag xmlns:ma14="http://schemas.microsoft.com/office/mac/drawingml/2011/main" xmlns="" val="1"/>
            </a:ext>
          </a:extLst>
        </p:spPr>
        <p:txBody>
          <a:bodyPr lIns="0" tIns="0" rIns="0" bIns="0">
            <a:spAutoFit/>
          </a:bodyPr>
          <a:lstStyle/>
          <a:p>
            <a:pPr lvl="0">
              <a:spcBef>
                <a:spcPts val="600"/>
              </a:spcBef>
              <a:defRPr sz="1800"/>
            </a:pPr>
            <a:r>
              <a:rPr sz="2800" dirty="0">
                <a:solidFill>
                  <a:srgbClr val="FF0000"/>
                </a:solidFill>
                <a:latin typeface="Arial" panose="020B0604020202020204" pitchFamily="34" charset="0"/>
                <a:ea typeface="Calibri"/>
                <a:cs typeface="Arial" panose="020B0604020202020204" pitchFamily="34" charset="0"/>
                <a:sym typeface="Calibri"/>
              </a:rPr>
              <a:t>La désinfection</a:t>
            </a:r>
            <a:r>
              <a:rPr sz="2800" dirty="0">
                <a:solidFill>
                  <a:srgbClr val="002060"/>
                </a:solidFill>
                <a:latin typeface="Arial" panose="020B0604020202020204" pitchFamily="34" charset="0"/>
                <a:ea typeface="Calibri"/>
                <a:cs typeface="Arial" panose="020B0604020202020204" pitchFamily="34" charset="0"/>
                <a:sym typeface="Calibri"/>
              </a:rPr>
              <a:t> désigne l'élimination de tous les agents </a:t>
            </a:r>
            <a:r>
              <a:rPr sz="2800" dirty="0" err="1">
                <a:solidFill>
                  <a:srgbClr val="002060"/>
                </a:solidFill>
                <a:latin typeface="Arial" panose="020B0604020202020204" pitchFamily="34" charset="0"/>
                <a:ea typeface="Calibri"/>
                <a:cs typeface="Arial" panose="020B0604020202020204" pitchFamily="34" charset="0"/>
                <a:sym typeface="Calibri"/>
              </a:rPr>
              <a:t>pathogènes</a:t>
            </a:r>
            <a:r>
              <a:rPr lang="en-US" sz="2800" dirty="0">
                <a:solidFill>
                  <a:srgbClr val="002060"/>
                </a:solidFill>
                <a:latin typeface="Arial" panose="020B0604020202020204" pitchFamily="34" charset="0"/>
                <a:ea typeface="Calibri"/>
                <a:cs typeface="Arial" panose="020B0604020202020204" pitchFamily="34" charset="0"/>
                <a:sym typeface="Calibri"/>
              </a:rPr>
              <a:t> (</a:t>
            </a:r>
            <a:r>
              <a:rPr lang="en-US" sz="2800" dirty="0" err="1">
                <a:solidFill>
                  <a:srgbClr val="002060"/>
                </a:solidFill>
                <a:latin typeface="Arial" panose="020B0604020202020204" pitchFamily="34" charset="0"/>
                <a:ea typeface="Calibri"/>
                <a:cs typeface="Arial" panose="020B0604020202020204" pitchFamily="34" charset="0"/>
                <a:sym typeface="Calibri"/>
              </a:rPr>
              <a:t>forme</a:t>
            </a:r>
            <a:r>
              <a:rPr lang="en-US" sz="2800" dirty="0">
                <a:solidFill>
                  <a:srgbClr val="002060"/>
                </a:solidFill>
                <a:latin typeface="Arial" panose="020B0604020202020204" pitchFamily="34" charset="0"/>
                <a:ea typeface="Calibri"/>
                <a:cs typeface="Arial" panose="020B0604020202020204" pitchFamily="34" charset="0"/>
                <a:sym typeface="Calibri"/>
              </a:rPr>
              <a:t> </a:t>
            </a:r>
            <a:r>
              <a:rPr lang="en-US" sz="2800" dirty="0" err="1">
                <a:solidFill>
                  <a:srgbClr val="002060"/>
                </a:solidFill>
                <a:latin typeface="Arial" panose="020B0604020202020204" pitchFamily="34" charset="0"/>
                <a:ea typeface="Calibri"/>
                <a:cs typeface="Arial" panose="020B0604020202020204" pitchFamily="34" charset="0"/>
                <a:sym typeface="Calibri"/>
              </a:rPr>
              <a:t>végétative</a:t>
            </a:r>
            <a:r>
              <a:rPr lang="en-US" sz="2800" dirty="0">
                <a:solidFill>
                  <a:srgbClr val="002060"/>
                </a:solidFill>
                <a:latin typeface="Arial" panose="020B0604020202020204" pitchFamily="34" charset="0"/>
                <a:ea typeface="Calibri"/>
                <a:cs typeface="Arial" panose="020B0604020202020204" pitchFamily="34" charset="0"/>
                <a:sym typeface="Calibri"/>
              </a:rPr>
              <a:t>) et </a:t>
            </a:r>
            <a:r>
              <a:rPr lang="en-US" sz="2800" dirty="0" err="1">
                <a:solidFill>
                  <a:srgbClr val="002060"/>
                </a:solidFill>
                <a:latin typeface="Arial" panose="020B0604020202020204" pitchFamily="34" charset="0"/>
                <a:ea typeface="Calibri"/>
                <a:cs typeface="Arial" panose="020B0604020202020204" pitchFamily="34" charset="0"/>
                <a:sym typeface="Calibri"/>
              </a:rPr>
              <a:t>q</a:t>
            </a:r>
            <a:r>
              <a:rPr sz="2800" dirty="0" err="1">
                <a:solidFill>
                  <a:srgbClr val="002060"/>
                </a:solidFill>
                <a:latin typeface="Arial" panose="020B0604020202020204" pitchFamily="34" charset="0"/>
                <a:ea typeface="Calibri"/>
                <a:cs typeface="Arial" panose="020B0604020202020204" pitchFamily="34" charset="0"/>
                <a:sym typeface="Calibri"/>
              </a:rPr>
              <a:t>uelques</a:t>
            </a:r>
            <a:r>
              <a:rPr sz="2800" dirty="0">
                <a:solidFill>
                  <a:srgbClr val="002060"/>
                </a:solidFill>
                <a:latin typeface="Arial" panose="020B0604020202020204" pitchFamily="34" charset="0"/>
                <a:ea typeface="Calibri"/>
                <a:cs typeface="Arial" panose="020B0604020202020204" pitchFamily="34" charset="0"/>
                <a:sym typeface="Calibri"/>
              </a:rPr>
              <a:t> spores</a:t>
            </a:r>
            <a:r>
              <a:rPr lang="fr-FR" sz="2800" dirty="0">
                <a:solidFill>
                  <a:srgbClr val="002060"/>
                </a:solidFill>
                <a:latin typeface="Arial" panose="020B0604020202020204" pitchFamily="34" charset="0"/>
                <a:ea typeface="Calibri"/>
                <a:cs typeface="Arial" panose="020B0604020202020204" pitchFamily="34" charset="0"/>
                <a:sym typeface="Calibri"/>
              </a:rPr>
              <a:t>.</a:t>
            </a:r>
            <a:r>
              <a:rPr lang="fr-FR" sz="2800" dirty="0">
                <a:solidFill>
                  <a:srgbClr val="FFFFFF"/>
                </a:solidFill>
                <a:latin typeface="Calibri"/>
                <a:ea typeface="Calibri"/>
                <a:cs typeface="Calibri"/>
                <a:sym typeface="Calibri"/>
              </a:rPr>
              <a:t>.</a:t>
            </a:r>
            <a:endParaRPr sz="2800" dirty="0">
              <a:solidFill>
                <a:srgbClr val="FFFFFF"/>
              </a:solidFill>
              <a:latin typeface="Calibri"/>
              <a:ea typeface="Calibri"/>
              <a:cs typeface="Calibri"/>
              <a:sym typeface="Calibri"/>
            </a:endParaRPr>
          </a:p>
        </p:txBody>
      </p:sp>
      <p:sp>
        <p:nvSpPr>
          <p:cNvPr id="133" name="Shape 133"/>
          <p:cNvSpPr/>
          <p:nvPr/>
        </p:nvSpPr>
        <p:spPr>
          <a:xfrm>
            <a:off x="381000" y="4655458"/>
            <a:ext cx="8763000" cy="861774"/>
          </a:xfrm>
          <a:prstGeom prst="rect">
            <a:avLst/>
          </a:prstGeom>
          <a:ln w="12700">
            <a:miter lim="400000"/>
          </a:ln>
          <a:extLst>
            <a:ext uri="{C572A759-6A51-4108-AA02-DFA0A04FC94B}">
              <ma14:wrappingTextBoxFlag xmlns:ma14="http://schemas.microsoft.com/office/mac/drawingml/2011/main" xmlns="" val="1"/>
            </a:ext>
          </a:extLst>
        </p:spPr>
        <p:txBody>
          <a:bodyPr lIns="0" tIns="0" rIns="0" bIns="0">
            <a:spAutoFit/>
          </a:bodyPr>
          <a:lstStyle/>
          <a:p>
            <a:pPr lvl="0">
              <a:spcBef>
                <a:spcPts val="600"/>
              </a:spcBef>
              <a:defRPr sz="1800"/>
            </a:pPr>
            <a:r>
              <a:rPr sz="2800" dirty="0">
                <a:solidFill>
                  <a:srgbClr val="FF0000"/>
                </a:solidFill>
                <a:latin typeface="Arial" panose="020B0604020202020204" pitchFamily="34" charset="0"/>
                <a:ea typeface="Calibri"/>
                <a:cs typeface="Arial" panose="020B0604020202020204" pitchFamily="34" charset="0"/>
                <a:sym typeface="Calibri"/>
              </a:rPr>
              <a:t>La stérilisation</a:t>
            </a:r>
            <a:r>
              <a:rPr sz="2800" dirty="0">
                <a:solidFill>
                  <a:srgbClr val="002060"/>
                </a:solidFill>
                <a:latin typeface="Arial" panose="020B0604020202020204" pitchFamily="34" charset="0"/>
                <a:ea typeface="Calibri"/>
                <a:cs typeface="Arial" panose="020B0604020202020204" pitchFamily="34" charset="0"/>
                <a:sym typeface="Calibri"/>
              </a:rPr>
              <a:t> désigne l'élimination de tous les organismes, spores comprises</a:t>
            </a:r>
            <a:r>
              <a:rPr lang="fr-FR" sz="2800" dirty="0">
                <a:solidFill>
                  <a:srgbClr val="002060"/>
                </a:solidFill>
                <a:latin typeface="Arial" panose="020B0604020202020204" pitchFamily="34" charset="0"/>
                <a:ea typeface="Calibri"/>
                <a:cs typeface="Arial" panose="020B0604020202020204" pitchFamily="34" charset="0"/>
                <a:sym typeface="Calibri"/>
              </a:rPr>
              <a:t>.</a:t>
            </a:r>
            <a:endParaRPr sz="2800" dirty="0">
              <a:solidFill>
                <a:srgbClr val="002060"/>
              </a:solidFill>
              <a:latin typeface="Arial" panose="020B0604020202020204" pitchFamily="34" charset="0"/>
              <a:ea typeface="Calibri"/>
              <a:cs typeface="Arial" panose="020B0604020202020204" pitchFamily="34" charset="0"/>
              <a:sym typeface="Calibri"/>
            </a:endParaRPr>
          </a:p>
        </p:txBody>
      </p:sp>
    </p:spTree>
  </p:cSld>
  <p:clrMapOvr>
    <a:masterClrMapping/>
  </p:clrMapOvr>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entr" presetSubtype="0" fill="hold" grpId="1" nodeType="clickEffect">
                                  <p:stCondLst>
                                    <p:cond delay="0"/>
                                  </p:stCondLst>
                                  <p:iterate>
                                    <p:tmAbs val="0"/>
                                  </p:iterate>
                                  <p:childTnLst>
                                    <p:set>
                                      <p:cBhvr>
                                        <p:cTn id="6" fill="hold"/>
                                        <p:tgtEl>
                                          <p:spTgt spid="125">
                                            <p:bg/>
                                          </p:spTgt>
                                        </p:tgtEl>
                                        <p:attrNameLst>
                                          <p:attrName>style.visibility</p:attrName>
                                        </p:attrNameLst>
                                      </p:cBhvr>
                                      <p:to>
                                        <p:strVal val="visible"/>
                                      </p:to>
                                    </p:set>
                                  </p:childTnLst>
                                </p:cTn>
                              </p:par>
                              <p:par>
                                <p:cTn id="7" presetID="1" presetClass="entr" presetSubtype="0" fill="hold" grpId="1">
                                  <p:stCondLst>
                                    <p:cond delay="0"/>
                                  </p:stCondLst>
                                  <p:iterate>
                                    <p:tmAbs val="0"/>
                                  </p:iterate>
                                  <p:childTnLst>
                                    <p:set>
                                      <p:cBhvr>
                                        <p:cTn id="8" fill="hold"/>
                                        <p:tgtEl>
                                          <p:spTgt spid="125">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2" nodeType="clickEffect">
                                  <p:stCondLst>
                                    <p:cond delay="0"/>
                                  </p:stCondLst>
                                  <p:iterate>
                                    <p:tmAbs val="0"/>
                                  </p:iterate>
                                  <p:childTnLst>
                                    <p:set>
                                      <p:cBhvr>
                                        <p:cTn id="12" fill="hold"/>
                                        <p:tgtEl>
                                          <p:spTgt spid="132"/>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3" nodeType="clickEffect">
                                  <p:stCondLst>
                                    <p:cond delay="0"/>
                                  </p:stCondLst>
                                  <p:iterate>
                                    <p:tmAbs val="0"/>
                                  </p:iterate>
                                  <p:childTnLst>
                                    <p:set>
                                      <p:cBhvr>
                                        <p:cTn id="16" fill="hold"/>
                                        <p:tgtEl>
                                          <p:spTgt spid="13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5" grpId="1" build="p" animBg="1" advAuto="0"/>
      <p:bldP spid="132" grpId="2" animBg="1" advAuto="0"/>
      <p:bldP spid="133" grpId="3" animBg="1" advAuto="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5" name="Shape 135"/>
          <p:cNvSpPr>
            <a:spLocks noGrp="1"/>
          </p:cNvSpPr>
          <p:nvPr>
            <p:ph type="body" idx="4294967295"/>
          </p:nvPr>
        </p:nvSpPr>
        <p:spPr>
          <a:xfrm>
            <a:off x="251520" y="1610072"/>
            <a:ext cx="8892480" cy="4267200"/>
          </a:xfrm>
          <a:prstGeom prst="rect">
            <a:avLst/>
          </a:prstGeom>
        </p:spPr>
        <p:txBody>
          <a:bodyPr/>
          <a:lstStyle/>
          <a:p>
            <a:pPr marL="0" lvl="0" indent="0">
              <a:lnSpc>
                <a:spcPts val="2800"/>
              </a:lnSpc>
              <a:spcBef>
                <a:spcPts val="600"/>
              </a:spcBef>
              <a:buClr>
                <a:srgbClr val="FFFFFF"/>
              </a:buClr>
              <a:buNone/>
              <a:defRPr sz="1800">
                <a:solidFill>
                  <a:srgbClr val="000000"/>
                </a:solidFill>
              </a:defRPr>
            </a:pPr>
            <a:r>
              <a:rPr sz="2800" b="1" dirty="0">
                <a:solidFill>
                  <a:srgbClr val="002060"/>
                </a:solidFill>
                <a:latin typeface="Arial" panose="020B0604020202020204" pitchFamily="34" charset="0"/>
                <a:cs typeface="Arial" panose="020B0604020202020204" pitchFamily="34" charset="0"/>
              </a:rPr>
              <a:t>Un nettoyage et une désinfection médiocres peuvent propager l'infection : </a:t>
            </a:r>
          </a:p>
          <a:p>
            <a:pPr marL="979487" lvl="1" indent="0">
              <a:lnSpc>
                <a:spcPts val="2800"/>
              </a:lnSpc>
              <a:spcBef>
                <a:spcPts val="0"/>
              </a:spcBef>
              <a:buClr>
                <a:srgbClr val="FFFFFF"/>
              </a:buClr>
              <a:buNone/>
              <a:defRPr sz="1800">
                <a:solidFill>
                  <a:srgbClr val="000000"/>
                </a:solidFill>
              </a:defRPr>
            </a:pPr>
            <a:r>
              <a:rPr lang="en-GB" sz="2800" dirty="0">
                <a:solidFill>
                  <a:srgbClr val="002060"/>
                </a:solidFill>
                <a:latin typeface="Arial" panose="020B0604020202020204" pitchFamily="34" charset="0"/>
                <a:cs typeface="Arial" panose="020B0604020202020204" pitchFamily="34" charset="0"/>
              </a:rPr>
              <a:t>- </a:t>
            </a:r>
            <a:r>
              <a:rPr sz="2800" dirty="0">
                <a:solidFill>
                  <a:srgbClr val="002060"/>
                </a:solidFill>
                <a:latin typeface="Arial" panose="020B0604020202020204" pitchFamily="34" charset="0"/>
                <a:cs typeface="Arial" panose="020B0604020202020204" pitchFamily="34" charset="0"/>
              </a:rPr>
              <a:t>aux patients</a:t>
            </a:r>
          </a:p>
          <a:p>
            <a:pPr marL="979487" lvl="1" indent="0">
              <a:lnSpc>
                <a:spcPts val="2800"/>
              </a:lnSpc>
              <a:spcBef>
                <a:spcPts val="0"/>
              </a:spcBef>
              <a:buClr>
                <a:srgbClr val="FFFFFF"/>
              </a:buClr>
              <a:buNone/>
              <a:defRPr sz="1800">
                <a:solidFill>
                  <a:srgbClr val="000000"/>
                </a:solidFill>
              </a:defRPr>
            </a:pPr>
            <a:r>
              <a:rPr lang="en-GB" sz="2800" dirty="0">
                <a:solidFill>
                  <a:srgbClr val="002060"/>
                </a:solidFill>
                <a:latin typeface="Arial" panose="020B0604020202020204" pitchFamily="34" charset="0"/>
                <a:cs typeface="Arial" panose="020B0604020202020204" pitchFamily="34" charset="0"/>
              </a:rPr>
              <a:t>- </a:t>
            </a:r>
            <a:r>
              <a:rPr sz="2800" dirty="0">
                <a:solidFill>
                  <a:srgbClr val="002060"/>
                </a:solidFill>
                <a:latin typeface="Arial" panose="020B0604020202020204" pitchFamily="34" charset="0"/>
                <a:cs typeface="Arial" panose="020B0604020202020204" pitchFamily="34" charset="0"/>
              </a:rPr>
              <a:t>au personnel de nettoyage</a:t>
            </a:r>
          </a:p>
          <a:p>
            <a:pPr marL="979487" lvl="1" indent="0">
              <a:lnSpc>
                <a:spcPts val="2800"/>
              </a:lnSpc>
              <a:spcBef>
                <a:spcPts val="0"/>
              </a:spcBef>
              <a:buClr>
                <a:srgbClr val="FFFFFF"/>
              </a:buClr>
              <a:buNone/>
              <a:defRPr sz="1800">
                <a:solidFill>
                  <a:srgbClr val="000000"/>
                </a:solidFill>
              </a:defRPr>
            </a:pPr>
            <a:r>
              <a:rPr lang="en-GB" sz="2800" dirty="0">
                <a:solidFill>
                  <a:srgbClr val="002060"/>
                </a:solidFill>
                <a:latin typeface="Arial" panose="020B0604020202020204" pitchFamily="34" charset="0"/>
                <a:cs typeface="Arial" panose="020B0604020202020204" pitchFamily="34" charset="0"/>
              </a:rPr>
              <a:t>- </a:t>
            </a:r>
            <a:r>
              <a:rPr sz="2800" dirty="0">
                <a:solidFill>
                  <a:srgbClr val="002060"/>
                </a:solidFill>
                <a:latin typeface="Arial" panose="020B0604020202020204" pitchFamily="34" charset="0"/>
                <a:cs typeface="Arial" panose="020B0604020202020204" pitchFamily="34" charset="0"/>
              </a:rPr>
              <a:t>aux visiteurs</a:t>
            </a:r>
          </a:p>
          <a:p>
            <a:pPr marL="979487" lvl="1" indent="0">
              <a:lnSpc>
                <a:spcPts val="2800"/>
              </a:lnSpc>
              <a:spcBef>
                <a:spcPts val="0"/>
              </a:spcBef>
              <a:buClr>
                <a:srgbClr val="FFFFFF"/>
              </a:buClr>
              <a:buNone/>
              <a:defRPr sz="1800">
                <a:solidFill>
                  <a:srgbClr val="000000"/>
                </a:solidFill>
              </a:defRPr>
            </a:pPr>
            <a:r>
              <a:rPr lang="en-GB" sz="2800" dirty="0">
                <a:solidFill>
                  <a:srgbClr val="002060"/>
                </a:solidFill>
                <a:latin typeface="Arial" panose="020B0604020202020204" pitchFamily="34" charset="0"/>
                <a:cs typeface="Arial" panose="020B0604020202020204" pitchFamily="34" charset="0"/>
              </a:rPr>
              <a:t>- </a:t>
            </a:r>
            <a:r>
              <a:rPr sz="2800" dirty="0">
                <a:solidFill>
                  <a:srgbClr val="002060"/>
                </a:solidFill>
                <a:latin typeface="Arial" panose="020B0604020202020204" pitchFamily="34" charset="0"/>
                <a:cs typeface="Arial" panose="020B0604020202020204" pitchFamily="34" charset="0"/>
              </a:rPr>
              <a:t>au personnel</a:t>
            </a:r>
          </a:p>
          <a:p>
            <a:pPr marL="1265237" lvl="1" indent="-285750">
              <a:lnSpc>
                <a:spcPts val="2800"/>
              </a:lnSpc>
              <a:spcBef>
                <a:spcPts val="0"/>
              </a:spcBef>
              <a:buClr>
                <a:srgbClr val="FFFFFF"/>
              </a:buClr>
              <a:defRPr sz="1800">
                <a:solidFill>
                  <a:srgbClr val="000000"/>
                </a:solidFill>
              </a:defRPr>
            </a:pPr>
            <a:endParaRPr sz="2800" dirty="0"/>
          </a:p>
          <a:p>
            <a:pPr marL="0" lvl="0" indent="0">
              <a:lnSpc>
                <a:spcPts val="2800"/>
              </a:lnSpc>
              <a:spcBef>
                <a:spcPts val="0"/>
              </a:spcBef>
              <a:buClr>
                <a:srgbClr val="FFFFFF"/>
              </a:buClr>
              <a:buNone/>
              <a:defRPr sz="1800">
                <a:solidFill>
                  <a:srgbClr val="000000"/>
                </a:solidFill>
              </a:defRPr>
            </a:pPr>
            <a:r>
              <a:rPr sz="2800" b="1" dirty="0">
                <a:solidFill>
                  <a:srgbClr val="002060"/>
                </a:solidFill>
                <a:latin typeface="Arial" panose="020B0604020202020204" pitchFamily="34" charset="0"/>
                <a:cs typeface="Arial" panose="020B0604020202020204" pitchFamily="34" charset="0"/>
              </a:rPr>
              <a:t>Le personnel de nettoyage doit systématiquement :</a:t>
            </a:r>
          </a:p>
          <a:p>
            <a:pPr marL="1196975" lvl="1" indent="-219075">
              <a:lnSpc>
                <a:spcPts val="2800"/>
              </a:lnSpc>
              <a:spcBef>
                <a:spcPts val="0"/>
              </a:spcBef>
              <a:buClr>
                <a:srgbClr val="FFFFFF"/>
              </a:buClr>
              <a:buNone/>
              <a:defRPr sz="1800">
                <a:solidFill>
                  <a:srgbClr val="000000"/>
                </a:solidFill>
              </a:defRPr>
            </a:pPr>
            <a:r>
              <a:rPr lang="en-GB" sz="2800" dirty="0">
                <a:solidFill>
                  <a:srgbClr val="002060"/>
                </a:solidFill>
                <a:latin typeface="Arial" panose="020B0604020202020204" pitchFamily="34" charset="0"/>
                <a:cs typeface="Arial" panose="020B0604020202020204" pitchFamily="34" charset="0"/>
              </a:rPr>
              <a:t>- </a:t>
            </a:r>
            <a:r>
              <a:rPr sz="2800" dirty="0">
                <a:solidFill>
                  <a:srgbClr val="002060"/>
                </a:solidFill>
                <a:latin typeface="Arial" panose="020B0604020202020204" pitchFamily="34" charset="0"/>
                <a:cs typeface="Arial" panose="020B0604020202020204" pitchFamily="34" charset="0"/>
              </a:rPr>
              <a:t>porter les </a:t>
            </a:r>
            <a:r>
              <a:rPr lang="it-IT" sz="2800" dirty="0">
                <a:solidFill>
                  <a:srgbClr val="002060"/>
                </a:solidFill>
                <a:latin typeface="Arial" panose="020B0604020202020204" pitchFamily="34" charset="0"/>
                <a:cs typeface="Arial" panose="020B0604020202020204" pitchFamily="34" charset="0"/>
              </a:rPr>
              <a:t>EPI </a:t>
            </a:r>
            <a:r>
              <a:rPr sz="2800" dirty="0" err="1">
                <a:solidFill>
                  <a:srgbClr val="002060"/>
                </a:solidFill>
                <a:latin typeface="Arial" panose="020B0604020202020204" pitchFamily="34" charset="0"/>
                <a:cs typeface="Arial" panose="020B0604020202020204" pitchFamily="34" charset="0"/>
              </a:rPr>
              <a:t>adaptés</a:t>
            </a:r>
            <a:endParaRPr sz="2800" dirty="0">
              <a:solidFill>
                <a:srgbClr val="002060"/>
              </a:solidFill>
              <a:latin typeface="Arial" panose="020B0604020202020204" pitchFamily="34" charset="0"/>
              <a:cs typeface="Arial" panose="020B0604020202020204" pitchFamily="34" charset="0"/>
            </a:endParaRPr>
          </a:p>
          <a:p>
            <a:pPr marL="979487" lvl="1" indent="0">
              <a:lnSpc>
                <a:spcPts val="2800"/>
              </a:lnSpc>
              <a:spcBef>
                <a:spcPts val="0"/>
              </a:spcBef>
              <a:buClr>
                <a:srgbClr val="FFFFFF"/>
              </a:buClr>
              <a:buNone/>
              <a:defRPr sz="1800">
                <a:solidFill>
                  <a:srgbClr val="000000"/>
                </a:solidFill>
              </a:defRPr>
            </a:pPr>
            <a:r>
              <a:rPr lang="en-GB" sz="2800" dirty="0">
                <a:solidFill>
                  <a:srgbClr val="002060"/>
                </a:solidFill>
                <a:latin typeface="Arial" panose="020B0604020202020204" pitchFamily="34" charset="0"/>
                <a:cs typeface="Arial" panose="020B0604020202020204" pitchFamily="34" charset="0"/>
              </a:rPr>
              <a:t>- </a:t>
            </a:r>
            <a:r>
              <a:rPr sz="2800" dirty="0">
                <a:solidFill>
                  <a:srgbClr val="002060"/>
                </a:solidFill>
                <a:latin typeface="Arial" panose="020B0604020202020204" pitchFamily="34" charset="0"/>
                <a:cs typeface="Arial" panose="020B0604020202020204" pitchFamily="34" charset="0"/>
              </a:rPr>
              <a:t>suivre les procédures à la </a:t>
            </a:r>
            <a:r>
              <a:rPr sz="2800" dirty="0" err="1">
                <a:solidFill>
                  <a:srgbClr val="002060"/>
                </a:solidFill>
                <a:latin typeface="Arial" panose="020B0604020202020204" pitchFamily="34" charset="0"/>
                <a:cs typeface="Arial" panose="020B0604020202020204" pitchFamily="34" charset="0"/>
              </a:rPr>
              <a:t>lettre</a:t>
            </a:r>
            <a:r>
              <a:rPr lang="fr-FR" sz="2800" dirty="0">
                <a:solidFill>
                  <a:srgbClr val="002060"/>
                </a:solidFill>
                <a:latin typeface="Arial" panose="020B0604020202020204" pitchFamily="34" charset="0"/>
                <a:cs typeface="Arial" panose="020B0604020202020204" pitchFamily="34" charset="0"/>
              </a:rPr>
              <a:t>.</a:t>
            </a:r>
            <a:endParaRPr sz="2800" dirty="0">
              <a:solidFill>
                <a:srgbClr val="002060"/>
              </a:solidFill>
              <a:latin typeface="Arial" panose="020B0604020202020204" pitchFamily="34" charset="0"/>
              <a:cs typeface="Arial" panose="020B0604020202020204" pitchFamily="34" charset="0"/>
            </a:endParaRPr>
          </a:p>
        </p:txBody>
      </p:sp>
      <p:sp>
        <p:nvSpPr>
          <p:cNvPr id="136" name="Shape 136"/>
          <p:cNvSpPr>
            <a:spLocks noGrp="1"/>
          </p:cNvSpPr>
          <p:nvPr>
            <p:ph type="title" idx="4294967295"/>
          </p:nvPr>
        </p:nvSpPr>
        <p:spPr>
          <a:xfrm>
            <a:off x="467544" y="260648"/>
            <a:ext cx="8229600" cy="1143000"/>
          </a:xfrm>
          <a:prstGeom prst="rect">
            <a:avLst/>
          </a:prstGeom>
        </p:spPr>
        <p:txBody>
          <a:bodyPr>
            <a:normAutofit/>
          </a:bodyPr>
          <a:lstStyle>
            <a:lvl1pPr defTabSz="905255">
              <a:defRPr sz="3500"/>
            </a:lvl1pPr>
          </a:lstStyle>
          <a:p>
            <a:pPr lvl="0">
              <a:defRPr sz="1800" b="0">
                <a:solidFill>
                  <a:srgbClr val="000000"/>
                </a:solidFill>
              </a:defRPr>
            </a:pPr>
            <a:r>
              <a:rPr sz="3300" b="1" dirty="0" err="1">
                <a:solidFill>
                  <a:srgbClr val="002060"/>
                </a:solidFill>
                <a:latin typeface="Arial" panose="020B0604020202020204" pitchFamily="34" charset="0"/>
                <a:cs typeface="Arial" panose="020B0604020202020204" pitchFamily="34" charset="0"/>
              </a:rPr>
              <a:t>Risques</a:t>
            </a:r>
            <a:r>
              <a:rPr sz="3300" b="1" dirty="0">
                <a:solidFill>
                  <a:srgbClr val="002060"/>
                </a:solidFill>
                <a:latin typeface="Arial" panose="020B0604020202020204" pitchFamily="34" charset="0"/>
                <a:cs typeface="Arial" panose="020B0604020202020204" pitchFamily="34" charset="0"/>
              </a:rPr>
              <a:t> </a:t>
            </a:r>
            <a:r>
              <a:rPr lang="fr-FR" sz="3300" b="1" dirty="0">
                <a:solidFill>
                  <a:srgbClr val="002060"/>
                </a:solidFill>
                <a:latin typeface="Arial" panose="020B0604020202020204" pitchFamily="34" charset="0"/>
                <a:cs typeface="Arial" panose="020B0604020202020204" pitchFamily="34" charset="0"/>
              </a:rPr>
              <a:t>en</a:t>
            </a:r>
            <a:r>
              <a:rPr sz="3300" b="1" dirty="0" err="1">
                <a:solidFill>
                  <a:srgbClr val="002060"/>
                </a:solidFill>
                <a:latin typeface="Arial" panose="020B0604020202020204" pitchFamily="34" charset="0"/>
                <a:cs typeface="Arial" panose="020B0604020202020204" pitchFamily="34" charset="0"/>
              </a:rPr>
              <a:t>courus</a:t>
            </a:r>
            <a:r>
              <a:rPr sz="3300" b="1" dirty="0">
                <a:solidFill>
                  <a:srgbClr val="002060"/>
                </a:solidFill>
                <a:latin typeface="Arial" panose="020B0604020202020204" pitchFamily="34" charset="0"/>
                <a:cs typeface="Arial" panose="020B0604020202020204" pitchFamily="34" charset="0"/>
              </a:rPr>
              <a:t> pendant le nettoyage et la désinfection</a:t>
            </a:r>
          </a:p>
        </p:txBody>
      </p:sp>
    </p:spTree>
  </p:cSld>
  <p:clrMapOvr>
    <a:masterClrMapping/>
  </p:clrMapOvr>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entr" presetSubtype="0" fill="hold" grpId="1" nodeType="clickEffect">
                                  <p:stCondLst>
                                    <p:cond delay="0"/>
                                  </p:stCondLst>
                                  <p:iterate>
                                    <p:tmAbs val="0"/>
                                  </p:iterate>
                                  <p:childTnLst>
                                    <p:set>
                                      <p:cBhvr>
                                        <p:cTn id="6" fill="hold"/>
                                        <p:tgtEl>
                                          <p:spTgt spid="135">
                                            <p:txEl>
                                              <p:pRg st="6" end="6"/>
                                            </p:txEl>
                                          </p:spTgt>
                                        </p:tgtEl>
                                        <p:attrNameLst>
                                          <p:attrName>style.visibility</p:attrName>
                                        </p:attrNameLst>
                                      </p:cBhvr>
                                      <p:to>
                                        <p:strVal val="visible"/>
                                      </p:to>
                                    </p:set>
                                  </p:childTnLst>
                                </p:cTn>
                              </p:par>
                            </p:childTnLst>
                          </p:cTn>
                        </p:par>
                        <p:par>
                          <p:cTn id="7" fill="hold">
                            <p:stCondLst>
                              <p:cond delay="0"/>
                            </p:stCondLst>
                            <p:childTnLst>
                              <p:par>
                                <p:cTn id="8" presetID="1" presetClass="entr" presetSubtype="0" fill="hold" grpId="1" nodeType="afterEffect">
                                  <p:stCondLst>
                                    <p:cond delay="0"/>
                                  </p:stCondLst>
                                  <p:iterate>
                                    <p:tmAbs val="0"/>
                                  </p:iterate>
                                  <p:childTnLst>
                                    <p:set>
                                      <p:cBhvr>
                                        <p:cTn id="9" fill="hold"/>
                                        <p:tgtEl>
                                          <p:spTgt spid="135">
                                            <p:txEl>
                                              <p:pRg st="7" end="7"/>
                                            </p:txEl>
                                          </p:spTgt>
                                        </p:tgtEl>
                                        <p:attrNameLst>
                                          <p:attrName>style.visibility</p:attrName>
                                        </p:attrNameLst>
                                      </p:cBhvr>
                                      <p:to>
                                        <p:strVal val="visible"/>
                                      </p:to>
                                    </p:set>
                                  </p:childTnLst>
                                </p:cTn>
                              </p:par>
                            </p:childTnLst>
                          </p:cTn>
                        </p:par>
                        <p:par>
                          <p:cTn id="10" fill="hold">
                            <p:stCondLst>
                              <p:cond delay="0"/>
                            </p:stCondLst>
                            <p:childTnLst>
                              <p:par>
                                <p:cTn id="11" presetID="1" presetClass="entr" presetSubtype="0" fill="hold" grpId="1" nodeType="afterEffect">
                                  <p:stCondLst>
                                    <p:cond delay="0"/>
                                  </p:stCondLst>
                                  <p:iterate>
                                    <p:tmAbs val="0"/>
                                  </p:iterate>
                                  <p:childTnLst>
                                    <p:set>
                                      <p:cBhvr>
                                        <p:cTn id="12" fill="hold"/>
                                        <p:tgtEl>
                                          <p:spTgt spid="135">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5" grpId="1" build="p" bldLvl="5" animBg="1" advAuto="0"/>
    </p:bldLst>
  </p:timing>
</p:sld>
</file>

<file path=ppt/theme/theme1.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RC 59 Template E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Default">
  <a:themeElements>
    <a:clrScheme name="Default">
      <a:dk1>
        <a:srgbClr val="000000"/>
      </a:dk1>
      <a:lt1>
        <a:srgbClr val="FFFFFF"/>
      </a:lt1>
      <a:dk2>
        <a:srgbClr val="A7A7A7"/>
      </a:dk2>
      <a:lt2>
        <a:srgbClr val="535353"/>
      </a:lt2>
      <a:accent1>
        <a:srgbClr val="BBE0E3"/>
      </a:accent1>
      <a:accent2>
        <a:srgbClr val="333399"/>
      </a:accent2>
      <a:accent3>
        <a:srgbClr val="8F8F8F"/>
      </a:accent3>
      <a:accent4>
        <a:srgbClr val="707070"/>
      </a:accent4>
      <a:accent5>
        <a:srgbClr val="DAEDEF"/>
      </a:accent5>
      <a:accent6>
        <a:srgbClr val="2D2D8A"/>
      </a:accent6>
      <a:hlink>
        <a:srgbClr val="0000FF"/>
      </a:hlink>
      <a:folHlink>
        <a:srgbClr val="FF00FF"/>
      </a:folHlink>
    </a:clrScheme>
    <a:fontScheme name="Default">
      <a:majorFont>
        <a:latin typeface="Helvetica Neue"/>
        <a:ea typeface="Helvetica Neue"/>
        <a:cs typeface="Helvetica Neue"/>
      </a:majorFont>
      <a:minorFont>
        <a:latin typeface="Helvetica"/>
        <a:ea typeface="Helvetica"/>
        <a:cs typeface="Helvetica"/>
      </a:minorFont>
    </a:fontScheme>
    <a:fmtScheme name="Default">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3000" dir="5400000" rotWithShape="0">
              <a:srgbClr val="000000">
                <a:alpha val="35000"/>
              </a:srgbClr>
            </a:outerShdw>
          </a:effectLst>
        </a:effectStyle>
        <a:effectStyle>
          <a:effectLst>
            <a:outerShdw blurRad="38100" dist="23000" dir="5400000" rotWithShape="0">
              <a:srgbClr val="000000">
                <a:alpha val="35000"/>
              </a:srgbClr>
            </a:outerShdw>
          </a:effectLst>
        </a:effectStyle>
        <a:effectStyle>
          <a:effectLst>
            <a:outerShdw blurRad="38100" dist="23000" dir="5400000" rotWithShape="0">
              <a:srgbClr val="000000">
                <a:alpha val="35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rgbClr val="BBE0E3"/>
          </a:solidFill>
          <a:prstDash val="solid"/>
          <a:bevel/>
        </a:ln>
        <a:effectLst>
          <a:outerShdw blurRad="38100" dist="23000" dir="5400000" rotWithShape="0">
            <a:srgbClr val="000000">
              <a:alpha val="35000"/>
            </a:srgbClr>
          </a:outerShdw>
        </a:effectLst>
      </a:spPr>
      <a:bodyPr rot="0" spcFirstLastPara="1" vertOverflow="overflow" horzOverflow="overflow" vert="horz" wrap="square" lIns="45718" tIns="45718" rIns="45718" bIns="45718" numCol="1" spcCol="38100" rtlCol="0" anchor="ctr">
        <a:spAutoFit/>
      </a:bodyPr>
      <a:lstStyle>
        <a:defPPr marL="0" marR="0" indent="0" algn="l" defTabSz="914400" rtl="0" fontAlgn="auto" latinLnBrk="1" hangingPunct="0">
          <a:lnSpc>
            <a:spcPct val="100000"/>
          </a:lnSpc>
          <a:spcBef>
            <a:spcPts val="0"/>
          </a:spcBef>
          <a:spcAft>
            <a:spcPts val="0"/>
          </a:spcAft>
          <a:buClrTx/>
          <a:buSzTx/>
          <a:buFontTx/>
          <a:buNone/>
          <a:tabLst/>
          <a:defRPr kumimoji="0" sz="2400" b="0" i="0" u="none" strike="noStrike" cap="none" spc="0" normalizeH="0" baseline="0">
            <a:ln>
              <a:noFill/>
            </a:ln>
            <a:solidFill>
              <a:srgbClr val="000000"/>
            </a:solidFill>
            <a:effectLst/>
            <a:uFillTx/>
            <a:latin typeface="+mj-lt"/>
            <a:ea typeface="+mj-ea"/>
            <a:cs typeface="+mj-cs"/>
            <a:sym typeface="Helvetica Neue"/>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BBE0E3"/>
          </a:solidFill>
          <a:prstDash val="solid"/>
          <a:bevel/>
        </a:ln>
        <a:effectLst>
          <a:outerShdw blurRad="38100" dist="23000" dir="5400000" rotWithShape="0">
            <a:srgbClr val="000000">
              <a:alpha val="35000"/>
            </a:srgbClr>
          </a:outerShdw>
        </a:effectLst>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Pr>
      <a:bodyPr rot="0" spcFirstLastPara="1" vertOverflow="overflow" horzOverflow="overflow" vert="horz" wrap="square" lIns="45718" tIns="45718" rIns="45718" bIns="45718" numCol="1" spcCol="38100" rtlCol="0" anchor="t">
        <a:spAutoFit/>
      </a:bodyPr>
      <a:lstStyle>
        <a:defPPr marL="0" marR="0" indent="0" algn="l" defTabSz="914400" rtl="0" fontAlgn="auto" latinLnBrk="1" hangingPunct="0">
          <a:lnSpc>
            <a:spcPct val="100000"/>
          </a:lnSpc>
          <a:spcBef>
            <a:spcPts val="0"/>
          </a:spcBef>
          <a:spcAft>
            <a:spcPts val="0"/>
          </a:spcAft>
          <a:buClrTx/>
          <a:buSzTx/>
          <a:buFontTx/>
          <a:buNone/>
          <a:tabLst/>
          <a:defRPr kumimoji="0" sz="2400" b="0" i="0" u="none" strike="noStrike" cap="none" spc="0" normalizeH="0" baseline="0">
            <a:ln>
              <a:noFill/>
            </a:ln>
            <a:solidFill>
              <a:srgbClr val="000000"/>
            </a:solidFill>
            <a:effectLst/>
            <a:uFillTx/>
            <a:latin typeface="+mj-lt"/>
            <a:ea typeface="+mj-ea"/>
            <a:cs typeface="+mj-cs"/>
            <a:sym typeface="Helvetica Neue"/>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687</TotalTime>
  <Words>1586</Words>
  <Application>Microsoft Office PowerPoint</Application>
  <PresentationFormat>On-screen Show (4:3)</PresentationFormat>
  <Paragraphs>201</Paragraphs>
  <Slides>35</Slides>
  <Notes>1</Notes>
  <HiddenSlides>0</HiddenSlides>
  <MMClips>0</MMClips>
  <ScaleCrop>false</ScaleCrop>
  <HeadingPairs>
    <vt:vector size="6" baseType="variant">
      <vt:variant>
        <vt:lpstr>Fonts Used</vt:lpstr>
      </vt:variant>
      <vt:variant>
        <vt:i4>5</vt:i4>
      </vt:variant>
      <vt:variant>
        <vt:lpstr>Theme</vt:lpstr>
      </vt:variant>
      <vt:variant>
        <vt:i4>2</vt:i4>
      </vt:variant>
      <vt:variant>
        <vt:lpstr>Slide Titles</vt:lpstr>
      </vt:variant>
      <vt:variant>
        <vt:i4>35</vt:i4>
      </vt:variant>
    </vt:vector>
  </HeadingPairs>
  <TitlesOfParts>
    <vt:vector size="42" baseType="lpstr">
      <vt:lpstr>Arial</vt:lpstr>
      <vt:lpstr>Arial Narrow</vt:lpstr>
      <vt:lpstr>Calibri</vt:lpstr>
      <vt:lpstr>Helvetica Neue</vt:lpstr>
      <vt:lpstr>Wingdings</vt:lpstr>
      <vt:lpstr>Custom Design</vt:lpstr>
      <vt:lpstr>RC 59 Template EN</vt:lpstr>
      <vt:lpstr>PowerPoint Presentation</vt:lpstr>
      <vt:lpstr>Objectifs d'apprentissage</vt:lpstr>
      <vt:lpstr>Rappel: les précautions standard</vt:lpstr>
      <vt:lpstr>Précautions PCI</vt:lpstr>
      <vt:lpstr>NETTOYAGE DE L’ENVIRONNEMENT</vt:lpstr>
      <vt:lpstr>Pourquoi le nettoyage et la désinfection sont-ils importants ?</vt:lpstr>
      <vt:lpstr>Qu'est-ce que la décontamination ?</vt:lpstr>
      <vt:lpstr>Quels sont les 3 niveaux de décontamination ?</vt:lpstr>
      <vt:lpstr>Risques encourus pendant le nettoyage et la désinfection</vt:lpstr>
      <vt:lpstr> Pourquoi faut-il nettoyer avant de désinfecter ?</vt:lpstr>
      <vt:lpstr>Pourquoi faut-il éliminer les résidus de chlore ? </vt:lpstr>
      <vt:lpstr>Matériel de nettoyage et de désinfection</vt:lpstr>
      <vt:lpstr>Préparer une solution de Chlore à 0.5%</vt:lpstr>
      <vt:lpstr>Solutions chlorées pour la désinfection environnementale à l'aide d'eau de javel</vt:lpstr>
      <vt:lpstr>Solutions chlorées pour une désinfection environnementale à l'aide de javel en poudre </vt:lpstr>
      <vt:lpstr>Nettoyage des surfaces de soins infirmiers généraux (sol, murs, tables, etc.)</vt:lpstr>
      <vt:lpstr>Désinfection des surfaces</vt:lpstr>
      <vt:lpstr>Désinfection des déversements             sur les surfaces</vt:lpstr>
      <vt:lpstr>Points essentiels à retenir pour les déversements</vt:lpstr>
      <vt:lpstr>Vaporisation</vt:lpstr>
      <vt:lpstr>Vaporisation (2)</vt:lpstr>
      <vt:lpstr>PowerPoint Presentation</vt:lpstr>
      <vt:lpstr>Types de déchets</vt:lpstr>
      <vt:lpstr>Tri des déchets </vt:lpstr>
      <vt:lpstr>Collecte des déchets</vt:lpstr>
      <vt:lpstr>Exemple de déchets ordinaires (soit non dangereux)</vt:lpstr>
      <vt:lpstr>Exemples de déchets infectieux</vt:lpstr>
      <vt:lpstr>Exemples de déchets liquides infectieux</vt:lpstr>
      <vt:lpstr>Exemples de déchets pointus ou tranchants</vt:lpstr>
      <vt:lpstr>EPI pour la gestion des déchets</vt:lpstr>
      <vt:lpstr>Élimination des déchets</vt:lpstr>
      <vt:lpstr>Élimination des déchets (2)</vt:lpstr>
      <vt:lpstr>Messages importants </vt:lpstr>
      <vt:lpstr>Clause de non-responsabilité</vt:lpstr>
      <vt:lpstr>Merci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 1</dc:title>
  <dc:creator>Hopman, Joost</dc:creator>
  <cp:lastModifiedBy>GOMEZ, Paula</cp:lastModifiedBy>
  <cp:revision>64</cp:revision>
  <dcterms:modified xsi:type="dcterms:W3CDTF">2018-06-13T14:12:26Z</dcterms:modified>
</cp:coreProperties>
</file>